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30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6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7071A-0E62-AA58-076A-691966E7D9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D52972-DA58-D569-8C6A-0C40F0EBDC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308C4D-A003-B8EA-51A5-378831C1D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9F3C-EF8B-4C2B-822F-5BC7B93BC9DA}" type="datetimeFigureOut">
              <a:rPr lang="fr-FR" smtClean="0"/>
              <a:t>17/04/2023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913F79-81CE-AD14-470C-F961C3EE0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07D784-6AFE-123F-6B52-8665271C1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6FB8-086D-4DDC-99BD-AA21470432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13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467379-4ACA-297A-8DA6-18FDAC228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A7106D7-DDAF-853F-AC32-2BA9392425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49DC1D-36FB-B219-B508-61185E665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9F3C-EF8B-4C2B-822F-5BC7B93BC9DA}" type="datetimeFigureOut">
              <a:rPr lang="fr-FR" smtClean="0"/>
              <a:t>17/04/2023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8E77F2-6CC9-FFFE-8F95-E5615BAC1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0CF2C5-D8F6-F5A8-062F-43BD0DCB8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6FB8-086D-4DDC-99BD-AA21470432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9062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9E11AD1-EFAD-597C-0791-EB347CEF71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64E35ED-0C08-17E3-6A5A-904AA0CEA9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DCBE1A-DB1C-E7A2-1318-8F2EF9349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9F3C-EF8B-4C2B-822F-5BC7B93BC9DA}" type="datetimeFigureOut">
              <a:rPr lang="fr-FR" smtClean="0"/>
              <a:t>17/04/2023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F1860F-64FA-1524-498E-0021A3DF8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1443CA-DF50-E0B8-C44D-D4491DB0B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6FB8-086D-4DDC-99BD-AA21470432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6580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9CEE06-3FE4-1AB7-D8E7-D82808CF9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8C5E38-D2D8-0B0C-7D2C-64B39A9B4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4AEA29-A53E-0768-FB37-39EEC3ADD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9F3C-EF8B-4C2B-822F-5BC7B93BC9DA}" type="datetimeFigureOut">
              <a:rPr lang="fr-FR" smtClean="0"/>
              <a:t>17/04/2023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F2B590-76F4-4CFC-4D22-5B98574EB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A9AE83-1092-9304-0C89-735505396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6FB8-086D-4DDC-99BD-AA21470432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8470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10BD14-7DAB-C973-BE5D-2077335B1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7BACD2B-1B52-0888-73AC-CE92EBA1D2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9008BA-2FE3-CB55-1FEC-AE39ADD1C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9F3C-EF8B-4C2B-822F-5BC7B93BC9DA}" type="datetimeFigureOut">
              <a:rPr lang="fr-FR" smtClean="0"/>
              <a:t>17/04/2023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421119F-AD7C-4858-18C3-AA40F938D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1218B5-8AA0-9536-71C9-1363672F6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6FB8-086D-4DDC-99BD-AA21470432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094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E71BB2-8A86-018B-D680-14D958DB1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AC4A28D-EA85-878C-419A-FF2843AE17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64EB7E-071B-42C3-B57B-59C3B15884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4CCA94-A909-82EE-A192-E2C595D0E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9F3C-EF8B-4C2B-822F-5BC7B93BC9DA}" type="datetimeFigureOut">
              <a:rPr lang="fr-FR" smtClean="0"/>
              <a:t>17/04/2023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DDA91C1-06D9-41B4-B1AB-A753363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BC3E2FA-7D40-7576-B7FC-852926426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6FB8-086D-4DDC-99BD-AA21470432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639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62A6E2-5FF2-00A0-73EC-9AA85BDAF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573760E-192E-11A3-32AC-7BB4327027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10B95D0-5C10-5AB4-E2AF-89DA958C09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914EFB3-A73A-CF9E-ADDE-1B027B3152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926A028-F06B-0975-6953-9B6501A795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3110493-7FFB-596E-B750-8968245FB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9F3C-EF8B-4C2B-822F-5BC7B93BC9DA}" type="datetimeFigureOut">
              <a:rPr lang="fr-FR" smtClean="0"/>
              <a:t>17/04/2023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480B361-B303-4C81-EA38-A4313F15F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99C5480-E774-B08C-2A5F-69ACDB8D9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6FB8-086D-4DDC-99BD-AA21470432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1783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EA6BBD-4ABB-478A-6E98-B31C5D3EB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DBF4B75-06AA-7C43-B29E-054F922E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9F3C-EF8B-4C2B-822F-5BC7B93BC9DA}" type="datetimeFigureOut">
              <a:rPr lang="fr-FR" smtClean="0"/>
              <a:t>17/04/2023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D312153-80C2-8347-F295-8338DA122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32ADC03-B613-D1C3-E2AA-87D8E0CAF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6FB8-086D-4DDC-99BD-AA21470432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139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E571351-CF87-BDA8-6A07-16542E23F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9F3C-EF8B-4C2B-822F-5BC7B93BC9DA}" type="datetimeFigureOut">
              <a:rPr lang="fr-FR" smtClean="0"/>
              <a:t>17/04/2023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2DC8647-3C70-2BED-8BD7-C3BD0B6DB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FA8F9F9-936E-C326-1108-B345B57EF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6FB8-086D-4DDC-99BD-AA21470432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0662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BEEA20-B1F6-B8B2-1E70-CB5C5856B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299951-22B2-BF8B-585C-890F15A81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9E71CDA-1264-8DA0-C76F-79736E43B6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36D6426-C8AC-AC5A-CDA3-F2A30BCB5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9F3C-EF8B-4C2B-822F-5BC7B93BC9DA}" type="datetimeFigureOut">
              <a:rPr lang="fr-FR" smtClean="0"/>
              <a:t>17/04/2023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E43C694-AAA4-03C4-6CD1-819B0A531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5DE96B4-A43D-B2EF-453D-ED0E2CE8D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6FB8-086D-4DDC-99BD-AA21470432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2999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428155-70A0-1D20-CE01-3FE6CFDA9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65882BE-7954-AA12-DA14-538F108618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1102E8-4B69-D687-3F69-1C264B4B9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F633404-C125-797A-25FB-9F130F352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D9F3C-EF8B-4C2B-822F-5BC7B93BC9DA}" type="datetimeFigureOut">
              <a:rPr lang="fr-FR" smtClean="0"/>
              <a:t>17/04/2023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488E450-A4D9-2EA1-3E2C-C340DC9B6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57C9E3-CA1B-ACFE-FBCE-AE3175BBD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D6FB8-086D-4DDC-99BD-AA21470432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5733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E0EECED-9265-8C6F-25A1-B32520486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A1CB126-D519-76E5-745E-1A8A9B067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8CCD84-0E2A-D939-6958-901D6EA6B3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D9F3C-EF8B-4C2B-822F-5BC7B93BC9DA}" type="datetimeFigureOut">
              <a:rPr lang="fr-FR" smtClean="0"/>
              <a:t>17/04/2023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6E7A101-71CA-5415-AC72-48E788985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9A3950-C60D-FC8F-A00B-0D956818C2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D6FB8-086D-4DDC-99BD-AA21470432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9282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mailto:guigsp34@hotmail.com" TargetMode="External"/><Relationship Id="rId7" Type="http://schemas.openxmlformats.org/officeDocument/2006/relationships/image" Target="../media/image3.png"/><Relationship Id="rId2" Type="http://schemas.openxmlformats.org/officeDocument/2006/relationships/hyperlink" Target="mailto:a.abrial43000@gmail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image" Target="../media/image1.png"/><Relationship Id="rId10" Type="http://schemas.openxmlformats.org/officeDocument/2006/relationships/image" Target="../media/image6.svg"/><Relationship Id="rId4" Type="http://schemas.openxmlformats.org/officeDocument/2006/relationships/hyperlink" Target="mailto:j.decherf@laposte.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/>
          <p:cNvSpPr/>
          <p:nvPr/>
        </p:nvSpPr>
        <p:spPr>
          <a:xfrm>
            <a:off x="4248939" y="5185696"/>
            <a:ext cx="2548160" cy="16342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Rectangle 68"/>
          <p:cNvSpPr/>
          <p:nvPr/>
        </p:nvSpPr>
        <p:spPr>
          <a:xfrm>
            <a:off x="6552636" y="4330700"/>
            <a:ext cx="5524500" cy="2489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Parchemin : horizontal 4">
            <a:extLst>
              <a:ext uri="{FF2B5EF4-FFF2-40B4-BE49-F238E27FC236}">
                <a16:creationId xmlns:a16="http://schemas.microsoft.com/office/drawing/2014/main" id="{0689B4EE-40B5-20AB-4DE6-BB6733A95414}"/>
              </a:ext>
            </a:extLst>
          </p:cNvPr>
          <p:cNvSpPr/>
          <p:nvPr/>
        </p:nvSpPr>
        <p:spPr>
          <a:xfrm>
            <a:off x="519376" y="5522189"/>
            <a:ext cx="3431889" cy="1285835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fr-FR" sz="1200" b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Bibliographie :</a:t>
            </a:r>
          </a:p>
          <a:p>
            <a:pPr algn="just"/>
            <a:r>
              <a:rPr lang="fr-FR" sz="1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Décret n°2001-387 du 3 mai 2001</a:t>
            </a:r>
          </a:p>
          <a:p>
            <a:pPr algn="just"/>
            <a:r>
              <a:rPr lang="fr-FR" sz="10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Décret n°2001-1154 du 5 décembre 2001</a:t>
            </a:r>
            <a:endParaRPr lang="fr-FR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FR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FR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hevron 12">
            <a:extLst>
              <a:ext uri="{FF2B5EF4-FFF2-40B4-BE49-F238E27FC236}">
                <a16:creationId xmlns:a16="http://schemas.microsoft.com/office/drawing/2014/main" id="{59F8E3B8-6E55-990D-0B38-985D47F78387}"/>
              </a:ext>
            </a:extLst>
          </p:cNvPr>
          <p:cNvSpPr/>
          <p:nvPr/>
        </p:nvSpPr>
        <p:spPr>
          <a:xfrm>
            <a:off x="7708978" y="1813262"/>
            <a:ext cx="272415" cy="396240"/>
          </a:xfrm>
          <a:prstGeom prst="chevron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84415552-C62D-B5D6-8A33-F76E286D2F8A}"/>
              </a:ext>
            </a:extLst>
          </p:cNvPr>
          <p:cNvSpPr txBox="1"/>
          <p:nvPr/>
        </p:nvSpPr>
        <p:spPr>
          <a:xfrm>
            <a:off x="2308171" y="80622"/>
            <a:ext cx="71733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u="sng" dirty="0"/>
              <a:t>Certification professionnelle: </a:t>
            </a:r>
            <a:r>
              <a:rPr lang="fr-FR" sz="1600" b="1" dirty="0"/>
              <a:t>Assistant Biomédical en Ingénierie Hospitalière 2023 Groupe 2  : </a:t>
            </a:r>
            <a:r>
              <a:rPr lang="fr-FR" sz="1600" dirty="0"/>
              <a:t>Abrial Anthony, Archer Guillaume, </a:t>
            </a:r>
            <a:r>
              <a:rPr lang="fr-FR" sz="1600" dirty="0" err="1"/>
              <a:t>Decherf</a:t>
            </a:r>
            <a:r>
              <a:rPr lang="fr-FR" sz="1600" dirty="0"/>
              <a:t> Julien</a:t>
            </a:r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6F35BE67-AB95-4CDE-E2F8-EC6D93414314}"/>
              </a:ext>
            </a:extLst>
          </p:cNvPr>
          <p:cNvSpPr/>
          <p:nvPr/>
        </p:nvSpPr>
        <p:spPr>
          <a:xfrm>
            <a:off x="4401435" y="1834853"/>
            <a:ext cx="297180" cy="41148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Arial Black" pitchFamily="34" charset="0"/>
              </a:rPr>
              <a:t>2</a:t>
            </a:r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2CEB9D94-EE3C-9862-CDDF-13F0FA3AAC65}"/>
              </a:ext>
            </a:extLst>
          </p:cNvPr>
          <p:cNvSpPr/>
          <p:nvPr/>
        </p:nvSpPr>
        <p:spPr>
          <a:xfrm>
            <a:off x="6220984" y="4430423"/>
            <a:ext cx="297180" cy="41148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Arial Black" pitchFamily="34" charset="0"/>
              </a:rPr>
              <a:t>4</a:t>
            </a:r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B2897B0D-FE48-0C06-E422-AB91E2A82703}"/>
              </a:ext>
            </a:extLst>
          </p:cNvPr>
          <p:cNvSpPr/>
          <p:nvPr/>
        </p:nvSpPr>
        <p:spPr>
          <a:xfrm>
            <a:off x="892952" y="1826426"/>
            <a:ext cx="297180" cy="41148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Arial Black" pitchFamily="34" charset="0"/>
              </a:rPr>
              <a:t>1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2319DB97-DA92-7060-7008-56A802E127B1}"/>
              </a:ext>
            </a:extLst>
          </p:cNvPr>
          <p:cNvSpPr txBox="1"/>
          <p:nvPr/>
        </p:nvSpPr>
        <p:spPr>
          <a:xfrm>
            <a:off x="2125350" y="769269"/>
            <a:ext cx="7899400" cy="551532"/>
          </a:xfrm>
          <a:prstGeom prst="rect">
            <a:avLst/>
          </a:prstGeom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ln w="3175">
                  <a:solidFill>
                    <a:schemeClr val="bg1">
                      <a:lumMod val="75000"/>
                    </a:schemeClr>
                  </a:solidFill>
                </a:ln>
              </a:rPr>
              <a:t>Guide de gestion des Equipements de Contrôle de Mesure et d’Essais (ECME)</a:t>
            </a:r>
          </a:p>
          <a:p>
            <a:pPr algn="ctr"/>
            <a:r>
              <a:rPr lang="fr-FR" sz="1500" b="1" u="sng" dirty="0">
                <a:ln w="3175">
                  <a:solidFill>
                    <a:schemeClr val="bg1">
                      <a:lumMod val="75000"/>
                    </a:schemeClr>
                  </a:solidFill>
                </a:ln>
              </a:rPr>
              <a:t>https://abih.utc.fr/wp-admin/post.php?post=2122&amp;action=edit</a:t>
            </a:r>
          </a:p>
        </p:txBody>
      </p:sp>
      <p:sp>
        <p:nvSpPr>
          <p:cNvPr id="35" name="Rectangle : coins arrondis 15">
            <a:extLst>
              <a:ext uri="{FF2B5EF4-FFF2-40B4-BE49-F238E27FC236}">
                <a16:creationId xmlns:a16="http://schemas.microsoft.com/office/drawing/2014/main" id="{A39ADA21-264E-1717-4521-0388872C5D7A}"/>
              </a:ext>
            </a:extLst>
          </p:cNvPr>
          <p:cNvSpPr/>
          <p:nvPr/>
        </p:nvSpPr>
        <p:spPr>
          <a:xfrm>
            <a:off x="1663700" y="1349795"/>
            <a:ext cx="8686800" cy="390107"/>
          </a:xfrm>
          <a:prstGeom prst="roundRect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ln w="3175">
                  <a:solidFill>
                    <a:schemeClr val="bg1">
                      <a:lumMod val="75000"/>
                    </a:schemeClr>
                  </a:solidFill>
                </a:ln>
                <a:solidFill>
                  <a:schemeClr val="tx1"/>
                </a:solidFill>
              </a:rPr>
              <a:t>Enjeux: Garantir une bonne gestion des ECME contribue à maintenir une bonne qualité des soins pour les patients 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6EBAE77F-D5A4-35F0-36AB-AC072FF50B5B}"/>
              </a:ext>
            </a:extLst>
          </p:cNvPr>
          <p:cNvSpPr txBox="1"/>
          <p:nvPr/>
        </p:nvSpPr>
        <p:spPr>
          <a:xfrm>
            <a:off x="6894184" y="4356954"/>
            <a:ext cx="4439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Outil de préconisation à la gestion des ECME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7FA728AF-BD69-93C6-C6EB-E39E6811DCB3}"/>
              </a:ext>
            </a:extLst>
          </p:cNvPr>
          <p:cNvSpPr txBox="1"/>
          <p:nvPr/>
        </p:nvSpPr>
        <p:spPr>
          <a:xfrm>
            <a:off x="1592449" y="1871808"/>
            <a:ext cx="18442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Contexte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CB034B9F-61A4-4412-C5F8-E4EDE6926116}"/>
              </a:ext>
            </a:extLst>
          </p:cNvPr>
          <p:cNvSpPr txBox="1"/>
          <p:nvPr/>
        </p:nvSpPr>
        <p:spPr>
          <a:xfrm>
            <a:off x="8833359" y="1701419"/>
            <a:ext cx="25006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Etapes de l’écriture du guide </a:t>
            </a:r>
          </a:p>
        </p:txBody>
      </p:sp>
      <p:sp>
        <p:nvSpPr>
          <p:cNvPr id="39" name="Chevron 10">
            <a:extLst>
              <a:ext uri="{FF2B5EF4-FFF2-40B4-BE49-F238E27FC236}">
                <a16:creationId xmlns:a16="http://schemas.microsoft.com/office/drawing/2014/main" id="{9A014AAE-1E01-6E6D-7D0A-92DEACA75976}"/>
              </a:ext>
            </a:extLst>
          </p:cNvPr>
          <p:cNvSpPr/>
          <p:nvPr/>
        </p:nvSpPr>
        <p:spPr>
          <a:xfrm rot="16200000" flipH="1">
            <a:off x="8157187" y="3883918"/>
            <a:ext cx="334800" cy="321751"/>
          </a:xfrm>
          <a:prstGeom prst="chevron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E6E20D50-5AEF-AE4C-522F-2E5DC6D33FA7}"/>
              </a:ext>
            </a:extLst>
          </p:cNvPr>
          <p:cNvSpPr/>
          <p:nvPr/>
        </p:nvSpPr>
        <p:spPr>
          <a:xfrm>
            <a:off x="8166322" y="1803435"/>
            <a:ext cx="297180" cy="41148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Arial Black" pitchFamily="34" charset="0"/>
              </a:rPr>
              <a:t>3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184D6105-2AE7-DCF3-8894-DCAA8056C024}"/>
              </a:ext>
            </a:extLst>
          </p:cNvPr>
          <p:cNvSpPr txBox="1"/>
          <p:nvPr/>
        </p:nvSpPr>
        <p:spPr>
          <a:xfrm>
            <a:off x="5377756" y="1769910"/>
            <a:ext cx="18442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Problématique</a:t>
            </a:r>
          </a:p>
        </p:txBody>
      </p:sp>
      <p:sp>
        <p:nvSpPr>
          <p:cNvPr id="42" name="Chevron 9">
            <a:extLst>
              <a:ext uri="{FF2B5EF4-FFF2-40B4-BE49-F238E27FC236}">
                <a16:creationId xmlns:a16="http://schemas.microsoft.com/office/drawing/2014/main" id="{25DD2829-60F8-EA35-1669-0EE377D0F8AA}"/>
              </a:ext>
            </a:extLst>
          </p:cNvPr>
          <p:cNvSpPr/>
          <p:nvPr/>
        </p:nvSpPr>
        <p:spPr>
          <a:xfrm>
            <a:off x="3983166" y="1834853"/>
            <a:ext cx="272415" cy="396240"/>
          </a:xfrm>
          <a:prstGeom prst="chevron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5D3792C5-2523-E497-A7E6-00DF2F8B6103}"/>
              </a:ext>
            </a:extLst>
          </p:cNvPr>
          <p:cNvSpPr txBox="1"/>
          <p:nvPr/>
        </p:nvSpPr>
        <p:spPr>
          <a:xfrm>
            <a:off x="10232311" y="66106"/>
            <a:ext cx="18264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hlinkClick r:id="rId2"/>
              </a:rPr>
              <a:t>a.abrial43000@gmail.com</a:t>
            </a:r>
            <a:endParaRPr lang="fr-FR" sz="1200" dirty="0"/>
          </a:p>
          <a:p>
            <a:r>
              <a:rPr lang="fr-FR" sz="1200" dirty="0">
                <a:hlinkClick r:id="rId3"/>
              </a:rPr>
              <a:t>guigsp34@hotmail.com</a:t>
            </a:r>
            <a:endParaRPr lang="fr-FR" sz="1200" dirty="0"/>
          </a:p>
          <a:p>
            <a:r>
              <a:rPr lang="fr-FR" sz="1200" dirty="0">
                <a:hlinkClick r:id="rId4"/>
              </a:rPr>
              <a:t>j.decherf@laposte.net</a:t>
            </a:r>
            <a:endParaRPr lang="fr-FR" sz="1200" dirty="0"/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C59BC2DB-6D27-35CA-93F4-D037E2BA0897}"/>
              </a:ext>
            </a:extLst>
          </p:cNvPr>
          <p:cNvSpPr txBox="1"/>
          <p:nvPr/>
        </p:nvSpPr>
        <p:spPr>
          <a:xfrm>
            <a:off x="4333183" y="5264181"/>
            <a:ext cx="2590800" cy="1477328"/>
          </a:xfrm>
          <a:prstGeom prst="rect">
            <a:avLst/>
          </a:prstGeom>
          <a:noFill/>
          <a:ln w="57150">
            <a:noFill/>
          </a:ln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0F0D29"/>
                </a:solidFill>
                <a:latin typeface="Calibri" panose="020F0502020204030204" pitchFamily="34" charset="0"/>
                <a:ea typeface="MS Mincho" panose="02020609040205080304" pitchFamily="49" charset="-128"/>
              </a:rPr>
              <a:t>Guide Power point intuitif, </a:t>
            </a:r>
          </a:p>
          <a:p>
            <a:r>
              <a:rPr lang="fr-FR" sz="1200" b="1" dirty="0">
                <a:solidFill>
                  <a:srgbClr val="0F0D29"/>
                </a:solidFill>
                <a:latin typeface="Calibri" panose="020F0502020204030204" pitchFamily="34" charset="0"/>
                <a:ea typeface="MS Mincho" panose="02020609040205080304" pitchFamily="49" charset="-128"/>
              </a:rPr>
              <a:t>Navigable</a:t>
            </a:r>
          </a:p>
          <a:p>
            <a:r>
              <a:rPr lang="fr-FR" sz="1200" b="1" dirty="0">
                <a:solidFill>
                  <a:srgbClr val="0F0D29"/>
                </a:solidFill>
                <a:latin typeface="Calibri" panose="020F0502020204030204" pitchFamily="34" charset="0"/>
                <a:ea typeface="MS Mincho" panose="02020609040205080304" pitchFamily="49" charset="-128"/>
              </a:rPr>
              <a:t>4 Thèmes, 28 Préconisations.</a:t>
            </a:r>
          </a:p>
          <a:p>
            <a:r>
              <a:rPr lang="fr-FR" sz="1200" b="1" dirty="0">
                <a:solidFill>
                  <a:srgbClr val="0F0D29"/>
                </a:solidFill>
                <a:latin typeface="Calibri" panose="020F0502020204030204" pitchFamily="34" charset="0"/>
                <a:ea typeface="MS Mincho" panose="02020609040205080304" pitchFamily="49" charset="-128"/>
              </a:rPr>
              <a:t>Outil de calcul Excel </a:t>
            </a:r>
          </a:p>
          <a:p>
            <a:r>
              <a:rPr lang="fr-FR" sz="1200" b="1" dirty="0">
                <a:solidFill>
                  <a:srgbClr val="0F0D29"/>
                </a:solidFill>
                <a:latin typeface="Calibri" panose="020F0502020204030204" pitchFamily="34" charset="0"/>
                <a:ea typeface="MS Mincho" panose="02020609040205080304" pitchFamily="49" charset="-128"/>
              </a:rPr>
              <a:t>Tutoriel vidéo associé sur </a:t>
            </a:r>
          </a:p>
          <a:p>
            <a:r>
              <a:rPr lang="fr-FR" sz="1200" b="1" dirty="0">
                <a:solidFill>
                  <a:srgbClr val="0F0D29"/>
                </a:solidFill>
                <a:latin typeface="Calibri" panose="020F0502020204030204" pitchFamily="34" charset="0"/>
                <a:ea typeface="MS Mincho" panose="02020609040205080304" pitchFamily="49" charset="-128"/>
              </a:rPr>
              <a:t>l’outil Excel</a:t>
            </a:r>
          </a:p>
          <a:p>
            <a:pPr algn="ctr"/>
            <a:endParaRPr lang="fr-FR" b="1" dirty="0">
              <a:solidFill>
                <a:srgbClr val="0F0D29"/>
              </a:solidFill>
              <a:latin typeface="Calibri" panose="020F0502020204030204" pitchFamily="34" charset="0"/>
              <a:ea typeface="MS Mincho" panose="02020609040205080304" pitchFamily="49" charset="-128"/>
            </a:endParaRPr>
          </a:p>
        </p:txBody>
      </p:sp>
      <p:sp>
        <p:nvSpPr>
          <p:cNvPr id="46" name="Chevron 10">
            <a:extLst>
              <a:ext uri="{FF2B5EF4-FFF2-40B4-BE49-F238E27FC236}">
                <a16:creationId xmlns:a16="http://schemas.microsoft.com/office/drawing/2014/main" id="{D4486A9D-8A35-B075-2ED5-D218553886CC}"/>
              </a:ext>
            </a:extLst>
          </p:cNvPr>
          <p:cNvSpPr/>
          <p:nvPr/>
        </p:nvSpPr>
        <p:spPr>
          <a:xfrm flipH="1">
            <a:off x="5193134" y="4442364"/>
            <a:ext cx="213279" cy="427375"/>
          </a:xfrm>
          <a:prstGeom prst="chevron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48" name="Image 47">
            <a:extLst>
              <a:ext uri="{FF2B5EF4-FFF2-40B4-BE49-F238E27FC236}">
                <a16:creationId xmlns:a16="http://schemas.microsoft.com/office/drawing/2014/main" id="{EA6027E9-42C0-68DC-AA16-7527633CE2A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0105" t="43753" r="10529" b="11413"/>
          <a:stretch/>
        </p:blipFill>
        <p:spPr>
          <a:xfrm>
            <a:off x="4372029" y="2588339"/>
            <a:ext cx="3405972" cy="1779905"/>
          </a:xfrm>
          <a:prstGeom prst="rect">
            <a:avLst/>
          </a:prstGeom>
        </p:spPr>
      </p:pic>
      <p:pic>
        <p:nvPicPr>
          <p:cNvPr id="49" name="Image 48">
            <a:extLst>
              <a:ext uri="{FF2B5EF4-FFF2-40B4-BE49-F238E27FC236}">
                <a16:creationId xmlns:a16="http://schemas.microsoft.com/office/drawing/2014/main" id="{4B5C6CC9-5424-00FC-D4C1-DADB6DDA369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37025" t="24450" r="21592" b="16147"/>
          <a:stretch/>
        </p:blipFill>
        <p:spPr>
          <a:xfrm>
            <a:off x="9690584" y="4726286"/>
            <a:ext cx="2014988" cy="2001444"/>
          </a:xfrm>
          <a:prstGeom prst="rect">
            <a:avLst/>
          </a:prstGeom>
        </p:spPr>
      </p:pic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7"/>
          <a:srcRect l="36994" t="35590" r="17521" b="22569"/>
          <a:stretch>
            <a:fillRect/>
          </a:stretch>
        </p:blipFill>
        <p:spPr bwMode="auto">
          <a:xfrm>
            <a:off x="545294" y="2249254"/>
            <a:ext cx="3405972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3" name="ZoneTexte 52"/>
          <p:cNvSpPr txBox="1"/>
          <p:nvPr/>
        </p:nvSpPr>
        <p:spPr>
          <a:xfrm>
            <a:off x="4657839" y="2071678"/>
            <a:ext cx="2992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Permettre aux services biomedicaux de maitriser la gestion des ECME</a:t>
            </a: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A460C909-E870-97ED-BB9E-2EC3C8336E1C}"/>
              </a:ext>
            </a:extLst>
          </p:cNvPr>
          <p:cNvSpPr txBox="1"/>
          <p:nvPr/>
        </p:nvSpPr>
        <p:spPr>
          <a:xfrm>
            <a:off x="505864" y="4231902"/>
            <a:ext cx="3639047" cy="1200329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0F0D29"/>
                </a:solidFill>
                <a:ea typeface="MS Mincho" panose="02020609040205080304" pitchFamily="49" charset="-128"/>
              </a:rPr>
              <a:t>Conclusion</a:t>
            </a:r>
            <a:endParaRPr lang="fr-FR" sz="2400" b="1" dirty="0"/>
          </a:p>
          <a:p>
            <a:pPr algn="ctr"/>
            <a:r>
              <a:rPr lang="fr-FR" sz="1200" b="1" dirty="0">
                <a:solidFill>
                  <a:srgbClr val="0F0D29"/>
                </a:solidFill>
                <a:latin typeface="Calibri" panose="020F0502020204030204" pitchFamily="34" charset="0"/>
                <a:ea typeface="MS Mincho" panose="02020609040205080304" pitchFamily="49" charset="-128"/>
              </a:rPr>
              <a:t>La bonne gestion des équipements de contrôle de mesure et d’essais permet de garantir la conformité des DM et d’assurer la qualité et la sécurité des soins prodigués aux patients.  </a:t>
            </a:r>
            <a:endParaRPr lang="fr-FR" sz="1200" dirty="0"/>
          </a:p>
        </p:txBody>
      </p:sp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8"/>
          <a:srcRect l="1957" t="33861" r="42469" b="13766"/>
          <a:stretch>
            <a:fillRect/>
          </a:stretch>
        </p:blipFill>
        <p:spPr bwMode="auto">
          <a:xfrm>
            <a:off x="6731686" y="4935864"/>
            <a:ext cx="2936793" cy="155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Graphique 2">
            <a:extLst>
              <a:ext uri="{FF2B5EF4-FFF2-40B4-BE49-F238E27FC236}">
                <a16:creationId xmlns:a16="http://schemas.microsoft.com/office/drawing/2014/main" id="{F993C794-5ECF-D42E-D60A-E22787C2E8C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-55304" y="-61879"/>
            <a:ext cx="2061903" cy="902322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F09226F5-9FDF-2DAA-F0CB-8820BFEBE4AF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l="34850" t="23203" r="28584" b="24385"/>
          <a:stretch/>
        </p:blipFill>
        <p:spPr>
          <a:xfrm>
            <a:off x="8833359" y="2036984"/>
            <a:ext cx="2652189" cy="2138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1199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</Words>
  <Application>Microsoft Office PowerPoint</Application>
  <PresentationFormat>Grand écran</PresentationFormat>
  <Paragraphs>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1</cp:revision>
  <dcterms:created xsi:type="dcterms:W3CDTF">2023-04-17T20:01:03Z</dcterms:created>
  <dcterms:modified xsi:type="dcterms:W3CDTF">2023-04-17T20:01:32Z</dcterms:modified>
</cp:coreProperties>
</file>