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2" r:id="rId22"/>
    <p:sldId id="283" r:id="rId23"/>
    <p:sldId id="284" r:id="rId24"/>
    <p:sldId id="285" r:id="rId25"/>
    <p:sldId id="276" r:id="rId26"/>
    <p:sldId id="277" r:id="rId27"/>
    <p:sldId id="278" r:id="rId28"/>
    <p:sldId id="279" r:id="rId29"/>
    <p:sldId id="280" r:id="rId30"/>
    <p:sldId id="286" r:id="rId31"/>
    <p:sldId id="287"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505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5" d="100"/>
          <a:sy n="75" d="100"/>
        </p:scale>
        <p:origin x="-54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707B4-CE61-4E7E-AFE4-23079367C60D}" type="datetimeFigureOut">
              <a:rPr lang="fr-FR" smtClean="0"/>
              <a:pPr/>
              <a:t>13/04/2023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559D5C-8FA7-447E-84D9-70BD3DD99006}" type="slidenum">
              <a:rPr lang="fr-FR" smtClean="0"/>
              <a:pPr/>
              <a:t>‹N°›</a:t>
            </a:fld>
            <a:endParaRPr lang="fr-FR"/>
          </a:p>
        </p:txBody>
      </p:sp>
    </p:spTree>
    <p:extLst>
      <p:ext uri="{BB962C8B-B14F-4D97-AF65-F5344CB8AC3E}">
        <p14:creationId xmlns:p14="http://schemas.microsoft.com/office/powerpoint/2010/main" xmlns="" val="4178245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1F4A678-807C-AD3F-2663-E7AEB08A925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9DBB5FD3-356A-3527-B0D0-AEFBE70D8E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653F424A-733C-568D-ACFC-EECB647FA686}"/>
              </a:ext>
            </a:extLst>
          </p:cNvPr>
          <p:cNvSpPr>
            <a:spLocks noGrp="1"/>
          </p:cNvSpPr>
          <p:nvPr>
            <p:ph type="dt" sz="half" idx="10"/>
          </p:nvPr>
        </p:nvSpPr>
        <p:spPr/>
        <p:txBody>
          <a:bodyPr/>
          <a:lstStyle/>
          <a:p>
            <a:fld id="{CC6BAE66-F232-480D-8482-DB01BBE95B2A}" type="datetime1">
              <a:rPr lang="fr-FR" smtClean="0"/>
              <a:pPr/>
              <a:t>13/04/2023</a:t>
            </a:fld>
            <a:endParaRPr lang="fr-FR"/>
          </a:p>
        </p:txBody>
      </p:sp>
      <p:sp>
        <p:nvSpPr>
          <p:cNvPr id="5" name="Espace réservé du pied de page 4">
            <a:extLst>
              <a:ext uri="{FF2B5EF4-FFF2-40B4-BE49-F238E27FC236}">
                <a16:creationId xmlns:a16="http://schemas.microsoft.com/office/drawing/2014/main" xmlns="" id="{C2EF1E9F-3776-D05C-D6EB-2F01B86756D9}"/>
              </a:ext>
            </a:extLst>
          </p:cNvPr>
          <p:cNvSpPr>
            <a:spLocks noGrp="1"/>
          </p:cNvSpPr>
          <p:nvPr>
            <p:ph type="ftr" sz="quarter" idx="11"/>
          </p:nvPr>
        </p:nvSpPr>
        <p:spPr/>
        <p:txBody>
          <a:bodyPr/>
          <a:lstStyle/>
          <a:p>
            <a:r>
              <a:rPr lang="fr-FR"/>
              <a:t>Anthony Abrial, Guillaume Archer, Julien Decherf  formation Abih 2023 </a:t>
            </a:r>
          </a:p>
        </p:txBody>
      </p:sp>
      <p:sp>
        <p:nvSpPr>
          <p:cNvPr id="6" name="Espace réservé du numéro de diapositive 5">
            <a:extLst>
              <a:ext uri="{FF2B5EF4-FFF2-40B4-BE49-F238E27FC236}">
                <a16:creationId xmlns:a16="http://schemas.microsoft.com/office/drawing/2014/main" xmlns="" id="{E097E6E4-6748-7A4A-B6EC-623ACB7592B4}"/>
              </a:ext>
            </a:extLst>
          </p:cNvPr>
          <p:cNvSpPr>
            <a:spLocks noGrp="1"/>
          </p:cNvSpPr>
          <p:nvPr>
            <p:ph type="sldNum" sz="quarter" idx="12"/>
          </p:nvPr>
        </p:nvSpPr>
        <p:spPr/>
        <p:txBody>
          <a:body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2918718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3A0B91-96DF-A1C7-B6A9-981874B306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C2B8526B-A13D-2ADA-2119-5B6E96A6991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E543AEFF-E2C0-E6D0-E380-706CB49A8563}"/>
              </a:ext>
            </a:extLst>
          </p:cNvPr>
          <p:cNvSpPr>
            <a:spLocks noGrp="1"/>
          </p:cNvSpPr>
          <p:nvPr>
            <p:ph type="dt" sz="half" idx="10"/>
          </p:nvPr>
        </p:nvSpPr>
        <p:spPr/>
        <p:txBody>
          <a:bodyPr/>
          <a:lstStyle/>
          <a:p>
            <a:fld id="{F8F52DF5-5304-4B54-8D86-9A2EF717DEBF}" type="datetime1">
              <a:rPr lang="fr-FR" smtClean="0"/>
              <a:pPr/>
              <a:t>13/04/2023</a:t>
            </a:fld>
            <a:endParaRPr lang="fr-FR"/>
          </a:p>
        </p:txBody>
      </p:sp>
      <p:sp>
        <p:nvSpPr>
          <p:cNvPr id="5" name="Espace réservé du pied de page 4">
            <a:extLst>
              <a:ext uri="{FF2B5EF4-FFF2-40B4-BE49-F238E27FC236}">
                <a16:creationId xmlns:a16="http://schemas.microsoft.com/office/drawing/2014/main" xmlns="" id="{B0DD0027-99A5-651A-CD7B-BACD1C974159}"/>
              </a:ext>
            </a:extLst>
          </p:cNvPr>
          <p:cNvSpPr>
            <a:spLocks noGrp="1"/>
          </p:cNvSpPr>
          <p:nvPr>
            <p:ph type="ftr" sz="quarter" idx="11"/>
          </p:nvPr>
        </p:nvSpPr>
        <p:spPr/>
        <p:txBody>
          <a:bodyPr/>
          <a:lstStyle/>
          <a:p>
            <a:r>
              <a:rPr lang="fr-FR"/>
              <a:t>Anthony Abrial, Guillaume Archer, Julien Decherf  formation Abih 2023 </a:t>
            </a:r>
          </a:p>
        </p:txBody>
      </p:sp>
      <p:sp>
        <p:nvSpPr>
          <p:cNvPr id="6" name="Espace réservé du numéro de diapositive 5">
            <a:extLst>
              <a:ext uri="{FF2B5EF4-FFF2-40B4-BE49-F238E27FC236}">
                <a16:creationId xmlns:a16="http://schemas.microsoft.com/office/drawing/2014/main" xmlns="" id="{053074C7-100C-06D8-C736-61644A0017CB}"/>
              </a:ext>
            </a:extLst>
          </p:cNvPr>
          <p:cNvSpPr>
            <a:spLocks noGrp="1"/>
          </p:cNvSpPr>
          <p:nvPr>
            <p:ph type="sldNum" sz="quarter" idx="12"/>
          </p:nvPr>
        </p:nvSpPr>
        <p:spPr/>
        <p:txBody>
          <a:body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30993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FB3001C7-05BB-897E-DD20-A033CFB6DC3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B4707018-DCE7-D6C6-D5EA-E5F8019901E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1B9EBC74-691E-CDED-C378-133405D88273}"/>
              </a:ext>
            </a:extLst>
          </p:cNvPr>
          <p:cNvSpPr>
            <a:spLocks noGrp="1"/>
          </p:cNvSpPr>
          <p:nvPr>
            <p:ph type="dt" sz="half" idx="10"/>
          </p:nvPr>
        </p:nvSpPr>
        <p:spPr/>
        <p:txBody>
          <a:bodyPr/>
          <a:lstStyle/>
          <a:p>
            <a:fld id="{17914E11-BBB0-4F58-A693-CBC9C5830523}" type="datetime1">
              <a:rPr lang="fr-FR" smtClean="0"/>
              <a:pPr/>
              <a:t>13/04/2023</a:t>
            </a:fld>
            <a:endParaRPr lang="fr-FR"/>
          </a:p>
        </p:txBody>
      </p:sp>
      <p:sp>
        <p:nvSpPr>
          <p:cNvPr id="5" name="Espace réservé du pied de page 4">
            <a:extLst>
              <a:ext uri="{FF2B5EF4-FFF2-40B4-BE49-F238E27FC236}">
                <a16:creationId xmlns:a16="http://schemas.microsoft.com/office/drawing/2014/main" xmlns="" id="{1A34043A-1CAF-1F5C-5B89-B94C9BFC36D9}"/>
              </a:ext>
            </a:extLst>
          </p:cNvPr>
          <p:cNvSpPr>
            <a:spLocks noGrp="1"/>
          </p:cNvSpPr>
          <p:nvPr>
            <p:ph type="ftr" sz="quarter" idx="11"/>
          </p:nvPr>
        </p:nvSpPr>
        <p:spPr/>
        <p:txBody>
          <a:bodyPr/>
          <a:lstStyle/>
          <a:p>
            <a:r>
              <a:rPr lang="fr-FR"/>
              <a:t>Anthony Abrial, Guillaume Archer, Julien Decherf  formation Abih 2023 </a:t>
            </a:r>
          </a:p>
        </p:txBody>
      </p:sp>
      <p:sp>
        <p:nvSpPr>
          <p:cNvPr id="6" name="Espace réservé du numéro de diapositive 5">
            <a:extLst>
              <a:ext uri="{FF2B5EF4-FFF2-40B4-BE49-F238E27FC236}">
                <a16:creationId xmlns:a16="http://schemas.microsoft.com/office/drawing/2014/main" xmlns="" id="{E42DBA3D-5C89-4064-4E86-293A70685207}"/>
              </a:ext>
            </a:extLst>
          </p:cNvPr>
          <p:cNvSpPr>
            <a:spLocks noGrp="1"/>
          </p:cNvSpPr>
          <p:nvPr>
            <p:ph type="sldNum" sz="quarter" idx="12"/>
          </p:nvPr>
        </p:nvSpPr>
        <p:spPr/>
        <p:txBody>
          <a:body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1498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204035-7B6D-6242-FC11-7CEA3C6B79F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B2AFABC0-8C80-BC27-3BAF-19EAA4852A8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AC015FBC-E6FC-E9C9-A9A0-8BC008CD44CE}"/>
              </a:ext>
            </a:extLst>
          </p:cNvPr>
          <p:cNvSpPr>
            <a:spLocks noGrp="1"/>
          </p:cNvSpPr>
          <p:nvPr>
            <p:ph type="dt" sz="half" idx="10"/>
          </p:nvPr>
        </p:nvSpPr>
        <p:spPr/>
        <p:txBody>
          <a:bodyPr/>
          <a:lstStyle/>
          <a:p>
            <a:fld id="{6AD878E7-6E48-4D91-87C5-3D2B15565925}" type="datetime1">
              <a:rPr lang="fr-FR" smtClean="0"/>
              <a:pPr/>
              <a:t>13/04/2023</a:t>
            </a:fld>
            <a:endParaRPr lang="fr-FR"/>
          </a:p>
        </p:txBody>
      </p:sp>
      <p:sp>
        <p:nvSpPr>
          <p:cNvPr id="5" name="Espace réservé du pied de page 4">
            <a:extLst>
              <a:ext uri="{FF2B5EF4-FFF2-40B4-BE49-F238E27FC236}">
                <a16:creationId xmlns:a16="http://schemas.microsoft.com/office/drawing/2014/main" xmlns="" id="{8BC9FC83-5F11-662C-9A41-17EB3BB96F17}"/>
              </a:ext>
            </a:extLst>
          </p:cNvPr>
          <p:cNvSpPr>
            <a:spLocks noGrp="1"/>
          </p:cNvSpPr>
          <p:nvPr>
            <p:ph type="ftr" sz="quarter" idx="11"/>
          </p:nvPr>
        </p:nvSpPr>
        <p:spPr/>
        <p:txBody>
          <a:bodyPr/>
          <a:lstStyle/>
          <a:p>
            <a:r>
              <a:rPr lang="fr-FR"/>
              <a:t>Anthony Abrial, Guillaume Archer, Julien Decherf  formation Abih 2023 </a:t>
            </a:r>
          </a:p>
        </p:txBody>
      </p:sp>
      <p:sp>
        <p:nvSpPr>
          <p:cNvPr id="6" name="Espace réservé du numéro de diapositive 5">
            <a:extLst>
              <a:ext uri="{FF2B5EF4-FFF2-40B4-BE49-F238E27FC236}">
                <a16:creationId xmlns:a16="http://schemas.microsoft.com/office/drawing/2014/main" xmlns="" id="{281889AE-C1F2-5FF5-0F20-6AEA9A06B753}"/>
              </a:ext>
            </a:extLst>
          </p:cNvPr>
          <p:cNvSpPr>
            <a:spLocks noGrp="1"/>
          </p:cNvSpPr>
          <p:nvPr>
            <p:ph type="sldNum" sz="quarter" idx="12"/>
          </p:nvPr>
        </p:nvSpPr>
        <p:spPr/>
        <p:txBody>
          <a:body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397445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CA83FD-9E9D-415C-E1AE-00E50070998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4CCD08BD-14C1-3D77-2D0E-854B1CFE9F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F3EF8BD5-A7FB-36F4-8E9C-CE50E491B1B6}"/>
              </a:ext>
            </a:extLst>
          </p:cNvPr>
          <p:cNvSpPr>
            <a:spLocks noGrp="1"/>
          </p:cNvSpPr>
          <p:nvPr>
            <p:ph type="dt" sz="half" idx="10"/>
          </p:nvPr>
        </p:nvSpPr>
        <p:spPr/>
        <p:txBody>
          <a:bodyPr/>
          <a:lstStyle/>
          <a:p>
            <a:fld id="{350F8615-55D6-4B73-A60E-5648807BAECA}" type="datetime1">
              <a:rPr lang="fr-FR" smtClean="0"/>
              <a:pPr/>
              <a:t>13/04/2023</a:t>
            </a:fld>
            <a:endParaRPr lang="fr-FR"/>
          </a:p>
        </p:txBody>
      </p:sp>
      <p:sp>
        <p:nvSpPr>
          <p:cNvPr id="5" name="Espace réservé du pied de page 4">
            <a:extLst>
              <a:ext uri="{FF2B5EF4-FFF2-40B4-BE49-F238E27FC236}">
                <a16:creationId xmlns:a16="http://schemas.microsoft.com/office/drawing/2014/main" xmlns="" id="{7035A696-4540-AEA7-2929-1E55507BF219}"/>
              </a:ext>
            </a:extLst>
          </p:cNvPr>
          <p:cNvSpPr>
            <a:spLocks noGrp="1"/>
          </p:cNvSpPr>
          <p:nvPr>
            <p:ph type="ftr" sz="quarter" idx="11"/>
          </p:nvPr>
        </p:nvSpPr>
        <p:spPr/>
        <p:txBody>
          <a:bodyPr/>
          <a:lstStyle/>
          <a:p>
            <a:r>
              <a:rPr lang="fr-FR"/>
              <a:t>Anthony Abrial, Guillaume Archer, Julien Decherf  formation Abih 2023 </a:t>
            </a:r>
          </a:p>
        </p:txBody>
      </p:sp>
      <p:sp>
        <p:nvSpPr>
          <p:cNvPr id="6" name="Espace réservé du numéro de diapositive 5">
            <a:extLst>
              <a:ext uri="{FF2B5EF4-FFF2-40B4-BE49-F238E27FC236}">
                <a16:creationId xmlns:a16="http://schemas.microsoft.com/office/drawing/2014/main" xmlns="" id="{C39ED369-C4F9-EC14-5A83-7FF231147F58}"/>
              </a:ext>
            </a:extLst>
          </p:cNvPr>
          <p:cNvSpPr>
            <a:spLocks noGrp="1"/>
          </p:cNvSpPr>
          <p:nvPr>
            <p:ph type="sldNum" sz="quarter" idx="12"/>
          </p:nvPr>
        </p:nvSpPr>
        <p:spPr/>
        <p:txBody>
          <a:body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149984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6EEEE0F-D907-E846-E1D6-A85836FDE64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366154EC-3ADC-1898-682F-2428A727B2D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BB78A2E1-8E60-4D3D-463D-51E52154776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DB5046C5-5084-9AC3-F676-E30067024D77}"/>
              </a:ext>
            </a:extLst>
          </p:cNvPr>
          <p:cNvSpPr>
            <a:spLocks noGrp="1"/>
          </p:cNvSpPr>
          <p:nvPr>
            <p:ph type="dt" sz="half" idx="10"/>
          </p:nvPr>
        </p:nvSpPr>
        <p:spPr/>
        <p:txBody>
          <a:bodyPr/>
          <a:lstStyle/>
          <a:p>
            <a:fld id="{EA6B95A6-E71F-4CDC-989A-B8CFA98E06CB}" type="datetime1">
              <a:rPr lang="fr-FR" smtClean="0"/>
              <a:pPr/>
              <a:t>13/04/2023</a:t>
            </a:fld>
            <a:endParaRPr lang="fr-FR"/>
          </a:p>
        </p:txBody>
      </p:sp>
      <p:sp>
        <p:nvSpPr>
          <p:cNvPr id="6" name="Espace réservé du pied de page 5">
            <a:extLst>
              <a:ext uri="{FF2B5EF4-FFF2-40B4-BE49-F238E27FC236}">
                <a16:creationId xmlns:a16="http://schemas.microsoft.com/office/drawing/2014/main" xmlns="" id="{C885E463-5B92-20BE-8505-743140B61EF2}"/>
              </a:ext>
            </a:extLst>
          </p:cNvPr>
          <p:cNvSpPr>
            <a:spLocks noGrp="1"/>
          </p:cNvSpPr>
          <p:nvPr>
            <p:ph type="ftr" sz="quarter" idx="11"/>
          </p:nvPr>
        </p:nvSpPr>
        <p:spPr/>
        <p:txBody>
          <a:bodyPr/>
          <a:lstStyle/>
          <a:p>
            <a:r>
              <a:rPr lang="fr-FR"/>
              <a:t>Anthony Abrial, Guillaume Archer, Julien Decherf  formation Abih 2023 </a:t>
            </a:r>
          </a:p>
        </p:txBody>
      </p:sp>
      <p:sp>
        <p:nvSpPr>
          <p:cNvPr id="7" name="Espace réservé du numéro de diapositive 6">
            <a:extLst>
              <a:ext uri="{FF2B5EF4-FFF2-40B4-BE49-F238E27FC236}">
                <a16:creationId xmlns:a16="http://schemas.microsoft.com/office/drawing/2014/main" xmlns="" id="{13603497-8D59-D9A3-6BCF-0121A8903D46}"/>
              </a:ext>
            </a:extLst>
          </p:cNvPr>
          <p:cNvSpPr>
            <a:spLocks noGrp="1"/>
          </p:cNvSpPr>
          <p:nvPr>
            <p:ph type="sldNum" sz="quarter" idx="12"/>
          </p:nvPr>
        </p:nvSpPr>
        <p:spPr/>
        <p:txBody>
          <a:body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24456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0C4EA16-CF36-E80C-4E35-27AA7E345DC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222935CC-4AC9-E5B7-9188-04095F7A91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7ED9931B-0D76-DAE5-7728-0099F60C157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21988F7F-54D1-D3B9-D360-A3AAB8ABF7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1CA8DD23-99A2-457D-59B3-BE4A9F69F84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7D8D73E0-B246-2F9C-9A6F-A913301D2B58}"/>
              </a:ext>
            </a:extLst>
          </p:cNvPr>
          <p:cNvSpPr>
            <a:spLocks noGrp="1"/>
          </p:cNvSpPr>
          <p:nvPr>
            <p:ph type="dt" sz="half" idx="10"/>
          </p:nvPr>
        </p:nvSpPr>
        <p:spPr/>
        <p:txBody>
          <a:bodyPr/>
          <a:lstStyle/>
          <a:p>
            <a:fld id="{A762D7F7-259C-4D1B-9BFD-EB6BB734D830}" type="datetime1">
              <a:rPr lang="fr-FR" smtClean="0"/>
              <a:pPr/>
              <a:t>13/04/2023</a:t>
            </a:fld>
            <a:endParaRPr lang="fr-FR"/>
          </a:p>
        </p:txBody>
      </p:sp>
      <p:sp>
        <p:nvSpPr>
          <p:cNvPr id="8" name="Espace réservé du pied de page 7">
            <a:extLst>
              <a:ext uri="{FF2B5EF4-FFF2-40B4-BE49-F238E27FC236}">
                <a16:creationId xmlns:a16="http://schemas.microsoft.com/office/drawing/2014/main" xmlns="" id="{8CEDBEC4-8EE8-82FF-814F-09A5D2E47591}"/>
              </a:ext>
            </a:extLst>
          </p:cNvPr>
          <p:cNvSpPr>
            <a:spLocks noGrp="1"/>
          </p:cNvSpPr>
          <p:nvPr>
            <p:ph type="ftr" sz="quarter" idx="11"/>
          </p:nvPr>
        </p:nvSpPr>
        <p:spPr/>
        <p:txBody>
          <a:bodyPr/>
          <a:lstStyle/>
          <a:p>
            <a:r>
              <a:rPr lang="fr-FR"/>
              <a:t>Anthony Abrial, Guillaume Archer, Julien Decherf  formation Abih 2023 </a:t>
            </a:r>
          </a:p>
        </p:txBody>
      </p:sp>
      <p:sp>
        <p:nvSpPr>
          <p:cNvPr id="9" name="Espace réservé du numéro de diapositive 8">
            <a:extLst>
              <a:ext uri="{FF2B5EF4-FFF2-40B4-BE49-F238E27FC236}">
                <a16:creationId xmlns:a16="http://schemas.microsoft.com/office/drawing/2014/main" xmlns="" id="{5941F64A-3986-FD87-D3F7-CA7C1B74FD6A}"/>
              </a:ext>
            </a:extLst>
          </p:cNvPr>
          <p:cNvSpPr>
            <a:spLocks noGrp="1"/>
          </p:cNvSpPr>
          <p:nvPr>
            <p:ph type="sldNum" sz="quarter" idx="12"/>
          </p:nvPr>
        </p:nvSpPr>
        <p:spPr/>
        <p:txBody>
          <a:body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201704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F29DA9C-90BA-289D-FFA1-87A1AA19B8C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ADE111E6-A540-50CC-8555-7737C27364A9}"/>
              </a:ext>
            </a:extLst>
          </p:cNvPr>
          <p:cNvSpPr>
            <a:spLocks noGrp="1"/>
          </p:cNvSpPr>
          <p:nvPr>
            <p:ph type="dt" sz="half" idx="10"/>
          </p:nvPr>
        </p:nvSpPr>
        <p:spPr/>
        <p:txBody>
          <a:bodyPr/>
          <a:lstStyle/>
          <a:p>
            <a:fld id="{6440945D-68EA-43BB-8F1F-6E7794DE68B5}" type="datetime1">
              <a:rPr lang="fr-FR" smtClean="0"/>
              <a:pPr/>
              <a:t>13/04/2023</a:t>
            </a:fld>
            <a:endParaRPr lang="fr-FR"/>
          </a:p>
        </p:txBody>
      </p:sp>
      <p:sp>
        <p:nvSpPr>
          <p:cNvPr id="4" name="Espace réservé du pied de page 3">
            <a:extLst>
              <a:ext uri="{FF2B5EF4-FFF2-40B4-BE49-F238E27FC236}">
                <a16:creationId xmlns:a16="http://schemas.microsoft.com/office/drawing/2014/main" xmlns="" id="{650B6A12-A588-9D70-8D12-9F1A7F36FFF6}"/>
              </a:ext>
            </a:extLst>
          </p:cNvPr>
          <p:cNvSpPr>
            <a:spLocks noGrp="1"/>
          </p:cNvSpPr>
          <p:nvPr>
            <p:ph type="ftr" sz="quarter" idx="11"/>
          </p:nvPr>
        </p:nvSpPr>
        <p:spPr/>
        <p:txBody>
          <a:bodyPr/>
          <a:lstStyle/>
          <a:p>
            <a:r>
              <a:rPr lang="fr-FR"/>
              <a:t>Anthony Abrial, Guillaume Archer, Julien Decherf  formation Abih 2023 </a:t>
            </a:r>
          </a:p>
        </p:txBody>
      </p:sp>
      <p:sp>
        <p:nvSpPr>
          <p:cNvPr id="5" name="Espace réservé du numéro de diapositive 4">
            <a:extLst>
              <a:ext uri="{FF2B5EF4-FFF2-40B4-BE49-F238E27FC236}">
                <a16:creationId xmlns:a16="http://schemas.microsoft.com/office/drawing/2014/main" xmlns="" id="{0E0F89A7-08E3-9955-6A40-2D9C3EB9AE7A}"/>
              </a:ext>
            </a:extLst>
          </p:cNvPr>
          <p:cNvSpPr>
            <a:spLocks noGrp="1"/>
          </p:cNvSpPr>
          <p:nvPr>
            <p:ph type="sldNum" sz="quarter" idx="12"/>
          </p:nvPr>
        </p:nvSpPr>
        <p:spPr/>
        <p:txBody>
          <a:body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4018760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18E77BDB-BE43-9A13-DA93-A6D24392B6F1}"/>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4E8D0E63-1EDA-DD77-B1D9-6D25A7CC213D}"/>
              </a:ext>
            </a:extLst>
          </p:cNvPr>
          <p:cNvSpPr>
            <a:spLocks noGrp="1"/>
          </p:cNvSpPr>
          <p:nvPr>
            <p:ph type="ftr" sz="quarter" idx="11"/>
          </p:nvPr>
        </p:nvSpPr>
        <p:spPr/>
        <p:txBody>
          <a:bodyPr/>
          <a:lstStyle/>
          <a:p>
            <a:r>
              <a:rPr lang="fr-FR"/>
              <a:t>Anthony Abrial, Guillaume Archer, Julien Decherf  formation Abih 2023 </a:t>
            </a:r>
          </a:p>
        </p:txBody>
      </p:sp>
      <p:sp>
        <p:nvSpPr>
          <p:cNvPr id="4" name="Espace réservé du numéro de diapositive 3">
            <a:extLst>
              <a:ext uri="{FF2B5EF4-FFF2-40B4-BE49-F238E27FC236}">
                <a16:creationId xmlns:a16="http://schemas.microsoft.com/office/drawing/2014/main" xmlns="" id="{A5E78A82-5781-E21D-14B8-8E4976ED6BAA}"/>
              </a:ext>
            </a:extLst>
          </p:cNvPr>
          <p:cNvSpPr>
            <a:spLocks noGrp="1"/>
          </p:cNvSpPr>
          <p:nvPr>
            <p:ph type="sldNum" sz="quarter" idx="12"/>
          </p:nvPr>
        </p:nvSpPr>
        <p:spPr/>
        <p:txBody>
          <a:body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72213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74ED527-8899-41FA-FAD8-858C91F80F0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DE27ACFD-0821-EEF2-CA4B-82D34292C8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4C34D4E8-15D8-21E2-E2AD-E77E309F2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3802A363-D6BB-CF68-8420-A6189467E3BC}"/>
              </a:ext>
            </a:extLst>
          </p:cNvPr>
          <p:cNvSpPr>
            <a:spLocks noGrp="1"/>
          </p:cNvSpPr>
          <p:nvPr>
            <p:ph type="dt" sz="half" idx="10"/>
          </p:nvPr>
        </p:nvSpPr>
        <p:spPr/>
        <p:txBody>
          <a:bodyPr/>
          <a:lstStyle/>
          <a:p>
            <a:fld id="{027F60AE-13BC-4ABC-BEAE-C39F03813A10}" type="datetime1">
              <a:rPr lang="fr-FR" smtClean="0"/>
              <a:pPr/>
              <a:t>13/04/2023</a:t>
            </a:fld>
            <a:endParaRPr lang="fr-FR"/>
          </a:p>
        </p:txBody>
      </p:sp>
      <p:sp>
        <p:nvSpPr>
          <p:cNvPr id="6" name="Espace réservé du pied de page 5">
            <a:extLst>
              <a:ext uri="{FF2B5EF4-FFF2-40B4-BE49-F238E27FC236}">
                <a16:creationId xmlns:a16="http://schemas.microsoft.com/office/drawing/2014/main" xmlns="" id="{8D4C7562-E95C-9914-708E-2C9CBE74DDD8}"/>
              </a:ext>
            </a:extLst>
          </p:cNvPr>
          <p:cNvSpPr>
            <a:spLocks noGrp="1"/>
          </p:cNvSpPr>
          <p:nvPr>
            <p:ph type="ftr" sz="quarter" idx="11"/>
          </p:nvPr>
        </p:nvSpPr>
        <p:spPr/>
        <p:txBody>
          <a:bodyPr/>
          <a:lstStyle/>
          <a:p>
            <a:r>
              <a:rPr lang="fr-FR"/>
              <a:t>Anthony Abrial, Guillaume Archer, Julien Decherf  formation Abih 2023 </a:t>
            </a:r>
          </a:p>
        </p:txBody>
      </p:sp>
      <p:sp>
        <p:nvSpPr>
          <p:cNvPr id="7" name="Espace réservé du numéro de diapositive 6">
            <a:extLst>
              <a:ext uri="{FF2B5EF4-FFF2-40B4-BE49-F238E27FC236}">
                <a16:creationId xmlns:a16="http://schemas.microsoft.com/office/drawing/2014/main" xmlns="" id="{B9D76D4F-0201-A49D-2EEC-B9EE64F05272}"/>
              </a:ext>
            </a:extLst>
          </p:cNvPr>
          <p:cNvSpPr>
            <a:spLocks noGrp="1"/>
          </p:cNvSpPr>
          <p:nvPr>
            <p:ph type="sldNum" sz="quarter" idx="12"/>
          </p:nvPr>
        </p:nvSpPr>
        <p:spPr/>
        <p:txBody>
          <a:body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373289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2A2BBFB-2E1B-62E9-98B7-3D201ED7117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19E3CCA3-8AB7-9FA1-399E-37FFC39C11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681EC0E5-EAF3-88E2-48AA-1B761A37D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12BCF935-0FF3-C163-2218-65338889C1B4}"/>
              </a:ext>
            </a:extLst>
          </p:cNvPr>
          <p:cNvSpPr>
            <a:spLocks noGrp="1"/>
          </p:cNvSpPr>
          <p:nvPr>
            <p:ph type="dt" sz="half" idx="10"/>
          </p:nvPr>
        </p:nvSpPr>
        <p:spPr/>
        <p:txBody>
          <a:bodyPr/>
          <a:lstStyle/>
          <a:p>
            <a:fld id="{A58E9F24-0A84-4284-8630-BECE18C13ADA}" type="datetime1">
              <a:rPr lang="fr-FR" smtClean="0"/>
              <a:pPr/>
              <a:t>13/04/2023</a:t>
            </a:fld>
            <a:endParaRPr lang="fr-FR"/>
          </a:p>
        </p:txBody>
      </p:sp>
      <p:sp>
        <p:nvSpPr>
          <p:cNvPr id="6" name="Espace réservé du pied de page 5">
            <a:extLst>
              <a:ext uri="{FF2B5EF4-FFF2-40B4-BE49-F238E27FC236}">
                <a16:creationId xmlns:a16="http://schemas.microsoft.com/office/drawing/2014/main" xmlns="" id="{946854BC-9637-297C-2667-93F7632C5942}"/>
              </a:ext>
            </a:extLst>
          </p:cNvPr>
          <p:cNvSpPr>
            <a:spLocks noGrp="1"/>
          </p:cNvSpPr>
          <p:nvPr>
            <p:ph type="ftr" sz="quarter" idx="11"/>
          </p:nvPr>
        </p:nvSpPr>
        <p:spPr/>
        <p:txBody>
          <a:bodyPr/>
          <a:lstStyle/>
          <a:p>
            <a:r>
              <a:rPr lang="fr-FR"/>
              <a:t>Anthony Abrial, Guillaume Archer, Julien Decherf  formation Abih 2023 </a:t>
            </a:r>
          </a:p>
        </p:txBody>
      </p:sp>
      <p:sp>
        <p:nvSpPr>
          <p:cNvPr id="7" name="Espace réservé du numéro de diapositive 6">
            <a:extLst>
              <a:ext uri="{FF2B5EF4-FFF2-40B4-BE49-F238E27FC236}">
                <a16:creationId xmlns:a16="http://schemas.microsoft.com/office/drawing/2014/main" xmlns="" id="{90F9374C-E255-2E31-7C1B-E7F84A2B3E9D}"/>
              </a:ext>
            </a:extLst>
          </p:cNvPr>
          <p:cNvSpPr>
            <a:spLocks noGrp="1"/>
          </p:cNvSpPr>
          <p:nvPr>
            <p:ph type="sldNum" sz="quarter" idx="12"/>
          </p:nvPr>
        </p:nvSpPr>
        <p:spPr/>
        <p:txBody>
          <a:body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294686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C2DB9208-D452-AD62-CBD0-7DDEA24661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43BB8B37-F2D8-7FA4-9B14-03013D4468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BBFFA55-5099-9A0E-22BC-3441AAE5C6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3371E-5D6A-4F50-8F34-B1D5A98D90A6}" type="datetime1">
              <a:rPr lang="fr-FR" smtClean="0"/>
              <a:pPr/>
              <a:t>13/04/2023</a:t>
            </a:fld>
            <a:endParaRPr lang="fr-FR"/>
          </a:p>
        </p:txBody>
      </p:sp>
      <p:sp>
        <p:nvSpPr>
          <p:cNvPr id="5" name="Espace réservé du pied de page 4">
            <a:extLst>
              <a:ext uri="{FF2B5EF4-FFF2-40B4-BE49-F238E27FC236}">
                <a16:creationId xmlns:a16="http://schemas.microsoft.com/office/drawing/2014/main" xmlns="" id="{A1F8CF85-16EE-1561-082B-14114AC172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Anthony Abrial, Guillaume Archer, Julien Decherf  formation Abih 2023 </a:t>
            </a:r>
          </a:p>
        </p:txBody>
      </p:sp>
      <p:sp>
        <p:nvSpPr>
          <p:cNvPr id="6" name="Espace réservé du numéro de diapositive 5">
            <a:extLst>
              <a:ext uri="{FF2B5EF4-FFF2-40B4-BE49-F238E27FC236}">
                <a16:creationId xmlns:a16="http://schemas.microsoft.com/office/drawing/2014/main" xmlns="" id="{99E3348E-6A57-58F3-D504-E684813694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F96D4-DCCA-4661-8F48-CBFBB34F13A7}" type="slidenum">
              <a:rPr lang="fr-FR" smtClean="0"/>
              <a:pPr/>
              <a:t>‹N°›</a:t>
            </a:fld>
            <a:endParaRPr lang="fr-FR"/>
          </a:p>
        </p:txBody>
      </p:sp>
    </p:spTree>
    <p:extLst>
      <p:ext uri="{BB962C8B-B14F-4D97-AF65-F5344CB8AC3E}">
        <p14:creationId xmlns:p14="http://schemas.microsoft.com/office/powerpoint/2010/main" xmlns="" val="305202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5.xml"/><Relationship Id="rId5" Type="http://schemas.openxmlformats.org/officeDocument/2006/relationships/slide" Target="slide17.xml"/><Relationship Id="rId4" Type="http://schemas.openxmlformats.org/officeDocument/2006/relationships/slide" Target="slide9.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 Target="slide19.xml"/><Relationship Id="rId7" Type="http://schemas.openxmlformats.org/officeDocument/2006/relationships/slide" Target="slide23.xml"/><Relationship Id="rId2" Type="http://schemas.openxmlformats.org/officeDocument/2006/relationships/slide" Target="slide18.xml"/><Relationship Id="rId1" Type="http://schemas.openxmlformats.org/officeDocument/2006/relationships/slideLayout" Target="../slideLayouts/slideLayout7.xml"/><Relationship Id="rId6" Type="http://schemas.openxmlformats.org/officeDocument/2006/relationships/slide" Target="slide22.xml"/><Relationship Id="rId5" Type="http://schemas.openxmlformats.org/officeDocument/2006/relationships/slide" Target="slide21.xml"/><Relationship Id="rId4" Type="http://schemas.openxmlformats.org/officeDocument/2006/relationships/slide" Target="slide20.xml"/><Relationship Id="rId9" Type="http://schemas.openxmlformats.org/officeDocument/2006/relationships/slide" Target="slide24.xml"/></Relationships>
</file>

<file path=ppt/slides/_rels/slide1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9.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2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 Target="slide3.xml"/><Relationship Id="rId7" Type="http://schemas.openxmlformats.org/officeDocument/2006/relationships/slide" Target="slide8.xml"/><Relationship Id="rId2" Type="http://schemas.openxmlformats.org/officeDocument/2006/relationships/slide" Target="slide6.xml"/><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slide" Target="slide5.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2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2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7.xml"/><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slide" Target="slide31.xml"/><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 Target="slide29.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slide" Target="slide28.xml"/><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9.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3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5.xml"/><Relationship Id="rId1" Type="http://schemas.openxmlformats.org/officeDocument/2006/relationships/slideLayout" Target="../slideLayouts/slideLayout7.xml"/><Relationship Id="rId4" Type="http://schemas.openxmlformats.org/officeDocument/2006/relationships/slide" Target="slide3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10.xml"/><Relationship Id="rId7" Type="http://schemas.openxmlformats.org/officeDocument/2006/relationships/slide" Target="slide15.xml"/><Relationship Id="rId2" Type="http://schemas.openxmlformats.org/officeDocument/2006/relationships/slide" Target="slide13.xml"/><Relationship Id="rId1" Type="http://schemas.openxmlformats.org/officeDocument/2006/relationships/slideLayout" Target="../slideLayouts/slideLayout7.xml"/><Relationship Id="rId6" Type="http://schemas.openxmlformats.org/officeDocument/2006/relationships/slide" Target="slide14.xml"/><Relationship Id="rId5" Type="http://schemas.openxmlformats.org/officeDocument/2006/relationships/slide" Target="slide12.xml"/><Relationship Id="rId4" Type="http://schemas.openxmlformats.org/officeDocument/2006/relationships/slide" Target="slide11.xm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DFC1CF67-2B6D-35DE-6361-F17B469C8644}"/>
              </a:ext>
            </a:extLst>
          </p:cNvPr>
          <p:cNvSpPr/>
          <p:nvPr/>
        </p:nvSpPr>
        <p:spPr>
          <a:xfrm>
            <a:off x="2510307" y="155249"/>
            <a:ext cx="7387212" cy="595792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Espace réservé de la date 3">
            <a:extLst>
              <a:ext uri="{FF2B5EF4-FFF2-40B4-BE49-F238E27FC236}">
                <a16:creationId xmlns:a16="http://schemas.microsoft.com/office/drawing/2014/main" xmlns="" id="{D02A0FDB-6279-95DC-C6E9-5562A7FF67E1}"/>
              </a:ext>
            </a:extLst>
          </p:cNvPr>
          <p:cNvSpPr>
            <a:spLocks noGrp="1"/>
          </p:cNvSpPr>
          <p:nvPr>
            <p:ph type="dt" sz="half" idx="10"/>
          </p:nvPr>
        </p:nvSpPr>
        <p:spPr/>
        <p:txBody>
          <a:bodyPr/>
          <a:lstStyle/>
          <a:p>
            <a:fld id="{7A5028D3-C7CB-4639-B04E-A9180FA48420}" type="datetime1">
              <a:rPr lang="fr-FR" smtClean="0"/>
              <a:pPr/>
              <a:t>13/04/2023</a:t>
            </a:fld>
            <a:endParaRPr lang="fr-FR"/>
          </a:p>
        </p:txBody>
      </p:sp>
      <p:sp>
        <p:nvSpPr>
          <p:cNvPr id="5" name="Espace réservé du pied de page 4">
            <a:extLst>
              <a:ext uri="{FF2B5EF4-FFF2-40B4-BE49-F238E27FC236}">
                <a16:creationId xmlns:a16="http://schemas.microsoft.com/office/drawing/2014/main" xmlns="" id="{05BF37B8-6335-2477-3E4A-4F953809B582}"/>
              </a:ext>
            </a:extLst>
          </p:cNvPr>
          <p:cNvSpPr>
            <a:spLocks noGrp="1"/>
          </p:cNvSpPr>
          <p:nvPr>
            <p:ph type="ftr" sz="quarter" idx="11"/>
          </p:nvPr>
        </p:nvSpPr>
        <p:spPr>
          <a:xfrm>
            <a:off x="2459865" y="6356350"/>
            <a:ext cx="7254257"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pic>
        <p:nvPicPr>
          <p:cNvPr id="17" name="Picture 7" descr="Logo">
            <a:extLst>
              <a:ext uri="{FF2B5EF4-FFF2-40B4-BE49-F238E27FC236}">
                <a16:creationId xmlns:a16="http://schemas.microsoft.com/office/drawing/2014/main" xmlns="" id="{CAE648CC-119F-BC5B-D4A5-C4809761CE71}"/>
              </a:ext>
            </a:extLst>
          </p:cNvPr>
          <p:cNvPicPr>
            <a:picLocks noChangeAspect="1" noChangeArrowheads="1"/>
          </p:cNvPicPr>
          <p:nvPr/>
        </p:nvPicPr>
        <p:blipFill>
          <a:blip r:embed="rId2"/>
          <a:srcRect/>
          <a:stretch>
            <a:fillRect/>
          </a:stretch>
        </p:blipFill>
        <p:spPr bwMode="auto">
          <a:xfrm>
            <a:off x="10495768" y="6122097"/>
            <a:ext cx="1570008" cy="608654"/>
          </a:xfrm>
          <a:prstGeom prst="rect">
            <a:avLst/>
          </a:prstGeom>
          <a:noFill/>
          <a:ln w="9525">
            <a:noFill/>
            <a:miter lim="800000"/>
            <a:headEnd/>
            <a:tailEnd/>
          </a:ln>
        </p:spPr>
      </p:pic>
      <p:sp>
        <p:nvSpPr>
          <p:cNvPr id="19" name="Forme libre : forme 18">
            <a:hlinkClick r:id="rId3" action="ppaction://hlinksldjump"/>
            <a:extLst>
              <a:ext uri="{FF2B5EF4-FFF2-40B4-BE49-F238E27FC236}">
                <a16:creationId xmlns:a16="http://schemas.microsoft.com/office/drawing/2014/main" xmlns="" id="{B80590C3-C6AD-6932-1ED0-8BED237B4F03}"/>
              </a:ext>
            </a:extLst>
          </p:cNvPr>
          <p:cNvSpPr/>
          <p:nvPr/>
        </p:nvSpPr>
        <p:spPr>
          <a:xfrm>
            <a:off x="3658674" y="1347344"/>
            <a:ext cx="2626645" cy="1895022"/>
          </a:xfrm>
          <a:custGeom>
            <a:avLst/>
            <a:gdLst>
              <a:gd name="connsiteX0" fmla="*/ 0 w 1390919"/>
              <a:gd name="connsiteY0" fmla="*/ 0 h 1159099"/>
              <a:gd name="connsiteX1" fmla="*/ 1223493 w 1390919"/>
              <a:gd name="connsiteY1" fmla="*/ 0 h 1159099"/>
              <a:gd name="connsiteX2" fmla="*/ 1223493 w 1390919"/>
              <a:gd name="connsiteY2" fmla="*/ 418563 h 1159099"/>
              <a:gd name="connsiteX3" fmla="*/ 1390919 w 1390919"/>
              <a:gd name="connsiteY3" fmla="*/ 579549 h 1159099"/>
              <a:gd name="connsiteX4" fmla="*/ 1223493 w 1390919"/>
              <a:gd name="connsiteY4" fmla="*/ 740535 h 1159099"/>
              <a:gd name="connsiteX5" fmla="*/ 1223493 w 1390919"/>
              <a:gd name="connsiteY5" fmla="*/ 1159099 h 1159099"/>
              <a:gd name="connsiteX6" fmla="*/ 769536 w 1390919"/>
              <a:gd name="connsiteY6" fmla="*/ 1159099 h 1159099"/>
              <a:gd name="connsiteX7" fmla="*/ 779172 w 1390919"/>
              <a:gd name="connsiteY7" fmla="*/ 1113207 h 1159099"/>
              <a:gd name="connsiteX8" fmla="*/ 611746 w 1390919"/>
              <a:gd name="connsiteY8" fmla="*/ 952221 h 1159099"/>
              <a:gd name="connsiteX9" fmla="*/ 444320 w 1390919"/>
              <a:gd name="connsiteY9" fmla="*/ 1113207 h 1159099"/>
              <a:gd name="connsiteX10" fmla="*/ 453956 w 1390919"/>
              <a:gd name="connsiteY10" fmla="*/ 1159099 h 1159099"/>
              <a:gd name="connsiteX11" fmla="*/ 0 w 1390919"/>
              <a:gd name="connsiteY11" fmla="*/ 1159099 h 115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90919" h="1159099">
                <a:moveTo>
                  <a:pt x="0" y="0"/>
                </a:moveTo>
                <a:lnTo>
                  <a:pt x="1223493" y="0"/>
                </a:lnTo>
                <a:lnTo>
                  <a:pt x="1223493" y="418563"/>
                </a:lnTo>
                <a:cubicBezTo>
                  <a:pt x="1315960" y="418563"/>
                  <a:pt x="1390919" y="490639"/>
                  <a:pt x="1390919" y="579549"/>
                </a:cubicBezTo>
                <a:cubicBezTo>
                  <a:pt x="1390919" y="668459"/>
                  <a:pt x="1315960" y="740535"/>
                  <a:pt x="1223493" y="740535"/>
                </a:cubicBezTo>
                <a:lnTo>
                  <a:pt x="1223493" y="1159099"/>
                </a:lnTo>
                <a:lnTo>
                  <a:pt x="769536" y="1159099"/>
                </a:lnTo>
                <a:lnTo>
                  <a:pt x="779172" y="1113207"/>
                </a:lnTo>
                <a:cubicBezTo>
                  <a:pt x="779172" y="1024297"/>
                  <a:pt x="704213" y="952221"/>
                  <a:pt x="611746" y="952221"/>
                </a:cubicBezTo>
                <a:cubicBezTo>
                  <a:pt x="519279" y="952221"/>
                  <a:pt x="444320" y="1024297"/>
                  <a:pt x="444320" y="1113207"/>
                </a:cubicBezTo>
                <a:lnTo>
                  <a:pt x="453956" y="1159099"/>
                </a:lnTo>
                <a:lnTo>
                  <a:pt x="0" y="1159099"/>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b="1" dirty="0"/>
          </a:p>
        </p:txBody>
      </p:sp>
      <p:sp>
        <p:nvSpPr>
          <p:cNvPr id="24" name="ZoneTexte 23">
            <a:extLst>
              <a:ext uri="{FF2B5EF4-FFF2-40B4-BE49-F238E27FC236}">
                <a16:creationId xmlns:a16="http://schemas.microsoft.com/office/drawing/2014/main" xmlns="" id="{481717AE-1FC0-4506-4C48-1CE149C5E213}"/>
              </a:ext>
            </a:extLst>
          </p:cNvPr>
          <p:cNvSpPr txBox="1"/>
          <p:nvPr/>
        </p:nvSpPr>
        <p:spPr>
          <a:xfrm>
            <a:off x="3941377" y="1713643"/>
            <a:ext cx="1726508" cy="923330"/>
          </a:xfrm>
          <a:prstGeom prst="rect">
            <a:avLst/>
          </a:prstGeom>
          <a:noFill/>
        </p:spPr>
        <p:txBody>
          <a:bodyPr wrap="square" rtlCol="0">
            <a:spAutoFit/>
          </a:bodyPr>
          <a:lstStyle/>
          <a:p>
            <a:pPr algn="ctr"/>
            <a:r>
              <a:rPr lang="fr-FR" b="1" dirty="0"/>
              <a:t>Être formé et documenté sur les ECME</a:t>
            </a:r>
          </a:p>
        </p:txBody>
      </p:sp>
      <p:sp>
        <p:nvSpPr>
          <p:cNvPr id="20" name="Forme libre : forme 19">
            <a:hlinkClick r:id="rId4" action="ppaction://hlinksldjump"/>
            <a:extLst>
              <a:ext uri="{FF2B5EF4-FFF2-40B4-BE49-F238E27FC236}">
                <a16:creationId xmlns:a16="http://schemas.microsoft.com/office/drawing/2014/main" xmlns="" id="{B4E4F545-C7EC-3B7E-E089-E658DF9DC2F7}"/>
              </a:ext>
            </a:extLst>
          </p:cNvPr>
          <p:cNvSpPr/>
          <p:nvPr/>
        </p:nvSpPr>
        <p:spPr>
          <a:xfrm rot="5400000">
            <a:off x="6466071" y="1290239"/>
            <a:ext cx="2177698" cy="2291911"/>
          </a:xfrm>
          <a:custGeom>
            <a:avLst/>
            <a:gdLst>
              <a:gd name="connsiteX0" fmla="*/ 0 w 1390919"/>
              <a:gd name="connsiteY0" fmla="*/ 0 h 1159099"/>
              <a:gd name="connsiteX1" fmla="*/ 1223493 w 1390919"/>
              <a:gd name="connsiteY1" fmla="*/ 0 h 1159099"/>
              <a:gd name="connsiteX2" fmla="*/ 1223493 w 1390919"/>
              <a:gd name="connsiteY2" fmla="*/ 418563 h 1159099"/>
              <a:gd name="connsiteX3" fmla="*/ 1390919 w 1390919"/>
              <a:gd name="connsiteY3" fmla="*/ 579549 h 1159099"/>
              <a:gd name="connsiteX4" fmla="*/ 1223493 w 1390919"/>
              <a:gd name="connsiteY4" fmla="*/ 740535 h 1159099"/>
              <a:gd name="connsiteX5" fmla="*/ 1223493 w 1390919"/>
              <a:gd name="connsiteY5" fmla="*/ 1159099 h 1159099"/>
              <a:gd name="connsiteX6" fmla="*/ 769536 w 1390919"/>
              <a:gd name="connsiteY6" fmla="*/ 1159099 h 1159099"/>
              <a:gd name="connsiteX7" fmla="*/ 779172 w 1390919"/>
              <a:gd name="connsiteY7" fmla="*/ 1113207 h 1159099"/>
              <a:gd name="connsiteX8" fmla="*/ 611746 w 1390919"/>
              <a:gd name="connsiteY8" fmla="*/ 952221 h 1159099"/>
              <a:gd name="connsiteX9" fmla="*/ 444320 w 1390919"/>
              <a:gd name="connsiteY9" fmla="*/ 1113207 h 1159099"/>
              <a:gd name="connsiteX10" fmla="*/ 453956 w 1390919"/>
              <a:gd name="connsiteY10" fmla="*/ 1159099 h 1159099"/>
              <a:gd name="connsiteX11" fmla="*/ 0 w 1390919"/>
              <a:gd name="connsiteY11" fmla="*/ 1159099 h 115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90919" h="1159099">
                <a:moveTo>
                  <a:pt x="0" y="0"/>
                </a:moveTo>
                <a:lnTo>
                  <a:pt x="1223493" y="0"/>
                </a:lnTo>
                <a:lnTo>
                  <a:pt x="1223493" y="418563"/>
                </a:lnTo>
                <a:cubicBezTo>
                  <a:pt x="1315960" y="418563"/>
                  <a:pt x="1390919" y="490639"/>
                  <a:pt x="1390919" y="579549"/>
                </a:cubicBezTo>
                <a:cubicBezTo>
                  <a:pt x="1390919" y="668459"/>
                  <a:pt x="1315960" y="740535"/>
                  <a:pt x="1223493" y="740535"/>
                </a:cubicBezTo>
                <a:lnTo>
                  <a:pt x="1223493" y="1159099"/>
                </a:lnTo>
                <a:lnTo>
                  <a:pt x="769536" y="1159099"/>
                </a:lnTo>
                <a:lnTo>
                  <a:pt x="779172" y="1113207"/>
                </a:lnTo>
                <a:cubicBezTo>
                  <a:pt x="779172" y="1024297"/>
                  <a:pt x="704213" y="952221"/>
                  <a:pt x="611746" y="952221"/>
                </a:cubicBezTo>
                <a:cubicBezTo>
                  <a:pt x="519279" y="952221"/>
                  <a:pt x="444320" y="1024297"/>
                  <a:pt x="444320" y="1113207"/>
                </a:cubicBezTo>
                <a:lnTo>
                  <a:pt x="453956" y="1159099"/>
                </a:lnTo>
                <a:lnTo>
                  <a:pt x="0" y="1159099"/>
                </a:ln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dirty="0"/>
          </a:p>
        </p:txBody>
      </p:sp>
      <p:sp>
        <p:nvSpPr>
          <p:cNvPr id="26" name="ZoneTexte 25">
            <a:extLst>
              <a:ext uri="{FF2B5EF4-FFF2-40B4-BE49-F238E27FC236}">
                <a16:creationId xmlns:a16="http://schemas.microsoft.com/office/drawing/2014/main" xmlns="" id="{6A5A90A5-DEE1-9C4C-E1D8-2DF940D81921}"/>
              </a:ext>
            </a:extLst>
          </p:cNvPr>
          <p:cNvSpPr txBox="1"/>
          <p:nvPr/>
        </p:nvSpPr>
        <p:spPr>
          <a:xfrm>
            <a:off x="6864440" y="1945465"/>
            <a:ext cx="1484684" cy="646331"/>
          </a:xfrm>
          <a:prstGeom prst="rect">
            <a:avLst/>
          </a:prstGeom>
          <a:noFill/>
          <a:ln>
            <a:noFill/>
          </a:ln>
          <a:effectLst>
            <a:outerShdw blurRad="50800" dist="38100" dir="2700000" algn="tl" rotWithShape="0">
              <a:prstClr val="black">
                <a:alpha val="40000"/>
              </a:prstClr>
            </a:outerShdw>
          </a:effectLst>
        </p:spPr>
        <p:txBody>
          <a:bodyPr wrap="square">
            <a:spAutoFit/>
          </a:bodyPr>
          <a:lstStyle/>
          <a:p>
            <a:pPr algn="ctr"/>
            <a:r>
              <a:rPr lang="fr-FR" b="1" dirty="0"/>
              <a:t>Gérer le parc des ECME</a:t>
            </a:r>
          </a:p>
        </p:txBody>
      </p:sp>
      <p:sp>
        <p:nvSpPr>
          <p:cNvPr id="21" name="Forme libre : forme 20">
            <a:hlinkClick r:id="rId5" action="ppaction://hlinksldjump"/>
            <a:extLst>
              <a:ext uri="{FF2B5EF4-FFF2-40B4-BE49-F238E27FC236}">
                <a16:creationId xmlns:a16="http://schemas.microsoft.com/office/drawing/2014/main" xmlns="" id="{2CF130C6-326B-BBA8-A99D-AAA24FAB0E8D}"/>
              </a:ext>
            </a:extLst>
          </p:cNvPr>
          <p:cNvSpPr/>
          <p:nvPr/>
        </p:nvSpPr>
        <p:spPr>
          <a:xfrm rot="10800000">
            <a:off x="6149020" y="3712334"/>
            <a:ext cx="2626645" cy="1895021"/>
          </a:xfrm>
          <a:custGeom>
            <a:avLst/>
            <a:gdLst>
              <a:gd name="connsiteX0" fmla="*/ 0 w 1390919"/>
              <a:gd name="connsiteY0" fmla="*/ 0 h 1159099"/>
              <a:gd name="connsiteX1" fmla="*/ 1223493 w 1390919"/>
              <a:gd name="connsiteY1" fmla="*/ 0 h 1159099"/>
              <a:gd name="connsiteX2" fmla="*/ 1223493 w 1390919"/>
              <a:gd name="connsiteY2" fmla="*/ 418563 h 1159099"/>
              <a:gd name="connsiteX3" fmla="*/ 1390919 w 1390919"/>
              <a:gd name="connsiteY3" fmla="*/ 579549 h 1159099"/>
              <a:gd name="connsiteX4" fmla="*/ 1223493 w 1390919"/>
              <a:gd name="connsiteY4" fmla="*/ 740535 h 1159099"/>
              <a:gd name="connsiteX5" fmla="*/ 1223493 w 1390919"/>
              <a:gd name="connsiteY5" fmla="*/ 1159099 h 1159099"/>
              <a:gd name="connsiteX6" fmla="*/ 769536 w 1390919"/>
              <a:gd name="connsiteY6" fmla="*/ 1159099 h 1159099"/>
              <a:gd name="connsiteX7" fmla="*/ 779172 w 1390919"/>
              <a:gd name="connsiteY7" fmla="*/ 1113207 h 1159099"/>
              <a:gd name="connsiteX8" fmla="*/ 611746 w 1390919"/>
              <a:gd name="connsiteY8" fmla="*/ 952221 h 1159099"/>
              <a:gd name="connsiteX9" fmla="*/ 444320 w 1390919"/>
              <a:gd name="connsiteY9" fmla="*/ 1113207 h 1159099"/>
              <a:gd name="connsiteX10" fmla="*/ 453956 w 1390919"/>
              <a:gd name="connsiteY10" fmla="*/ 1159099 h 1159099"/>
              <a:gd name="connsiteX11" fmla="*/ 0 w 1390919"/>
              <a:gd name="connsiteY11" fmla="*/ 1159099 h 115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90919" h="1159099">
                <a:moveTo>
                  <a:pt x="0" y="0"/>
                </a:moveTo>
                <a:lnTo>
                  <a:pt x="1223493" y="0"/>
                </a:lnTo>
                <a:lnTo>
                  <a:pt x="1223493" y="418563"/>
                </a:lnTo>
                <a:cubicBezTo>
                  <a:pt x="1315960" y="418563"/>
                  <a:pt x="1390919" y="490639"/>
                  <a:pt x="1390919" y="579549"/>
                </a:cubicBezTo>
                <a:cubicBezTo>
                  <a:pt x="1390919" y="668459"/>
                  <a:pt x="1315960" y="740535"/>
                  <a:pt x="1223493" y="740535"/>
                </a:cubicBezTo>
                <a:lnTo>
                  <a:pt x="1223493" y="1159099"/>
                </a:lnTo>
                <a:lnTo>
                  <a:pt x="769536" y="1159099"/>
                </a:lnTo>
                <a:lnTo>
                  <a:pt x="779172" y="1113207"/>
                </a:lnTo>
                <a:cubicBezTo>
                  <a:pt x="779172" y="1024297"/>
                  <a:pt x="704213" y="952221"/>
                  <a:pt x="611746" y="952221"/>
                </a:cubicBezTo>
                <a:cubicBezTo>
                  <a:pt x="519279" y="952221"/>
                  <a:pt x="444320" y="1024297"/>
                  <a:pt x="444320" y="1113207"/>
                </a:cubicBezTo>
                <a:lnTo>
                  <a:pt x="453956" y="1159099"/>
                </a:lnTo>
                <a:lnTo>
                  <a:pt x="0" y="1159099"/>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p>
        </p:txBody>
      </p:sp>
      <p:sp>
        <p:nvSpPr>
          <p:cNvPr id="28" name="ZoneTexte 27">
            <a:extLst>
              <a:ext uri="{FF2B5EF4-FFF2-40B4-BE49-F238E27FC236}">
                <a16:creationId xmlns:a16="http://schemas.microsoft.com/office/drawing/2014/main" xmlns="" id="{F0DA9B91-215B-0D53-96E3-B20213C4354E}"/>
              </a:ext>
            </a:extLst>
          </p:cNvPr>
          <p:cNvSpPr txBox="1"/>
          <p:nvPr/>
        </p:nvSpPr>
        <p:spPr>
          <a:xfrm>
            <a:off x="6603268" y="4326033"/>
            <a:ext cx="1903304" cy="667624"/>
          </a:xfrm>
          <a:prstGeom prst="rect">
            <a:avLst/>
          </a:prstGeom>
          <a:noFill/>
        </p:spPr>
        <p:txBody>
          <a:bodyPr wrap="square">
            <a:spAutoFit/>
          </a:bodyPr>
          <a:lstStyle/>
          <a:p>
            <a:pPr algn="ctr"/>
            <a:r>
              <a:rPr lang="fr-FR" b="1" dirty="0"/>
              <a:t>Maintenance et métrologie</a:t>
            </a:r>
          </a:p>
        </p:txBody>
      </p:sp>
      <p:sp>
        <p:nvSpPr>
          <p:cNvPr id="22" name="Forme libre : forme 21">
            <a:hlinkClick r:id="rId6" action="ppaction://hlinksldjump"/>
            <a:extLst>
              <a:ext uri="{FF2B5EF4-FFF2-40B4-BE49-F238E27FC236}">
                <a16:creationId xmlns:a16="http://schemas.microsoft.com/office/drawing/2014/main" xmlns="" id="{FB29482A-6C27-41B4-640A-41303C648370}"/>
              </a:ext>
            </a:extLst>
          </p:cNvPr>
          <p:cNvSpPr/>
          <p:nvPr/>
        </p:nvSpPr>
        <p:spPr>
          <a:xfrm rot="16200000">
            <a:off x="3715784" y="3372553"/>
            <a:ext cx="2177695" cy="2291911"/>
          </a:xfrm>
          <a:custGeom>
            <a:avLst/>
            <a:gdLst>
              <a:gd name="connsiteX0" fmla="*/ 0 w 1390919"/>
              <a:gd name="connsiteY0" fmla="*/ 0 h 1159099"/>
              <a:gd name="connsiteX1" fmla="*/ 1223493 w 1390919"/>
              <a:gd name="connsiteY1" fmla="*/ 0 h 1159099"/>
              <a:gd name="connsiteX2" fmla="*/ 1223493 w 1390919"/>
              <a:gd name="connsiteY2" fmla="*/ 418563 h 1159099"/>
              <a:gd name="connsiteX3" fmla="*/ 1390919 w 1390919"/>
              <a:gd name="connsiteY3" fmla="*/ 579549 h 1159099"/>
              <a:gd name="connsiteX4" fmla="*/ 1223493 w 1390919"/>
              <a:gd name="connsiteY4" fmla="*/ 740535 h 1159099"/>
              <a:gd name="connsiteX5" fmla="*/ 1223493 w 1390919"/>
              <a:gd name="connsiteY5" fmla="*/ 1159099 h 1159099"/>
              <a:gd name="connsiteX6" fmla="*/ 769536 w 1390919"/>
              <a:gd name="connsiteY6" fmla="*/ 1159099 h 1159099"/>
              <a:gd name="connsiteX7" fmla="*/ 779172 w 1390919"/>
              <a:gd name="connsiteY7" fmla="*/ 1113207 h 1159099"/>
              <a:gd name="connsiteX8" fmla="*/ 611746 w 1390919"/>
              <a:gd name="connsiteY8" fmla="*/ 952221 h 1159099"/>
              <a:gd name="connsiteX9" fmla="*/ 444320 w 1390919"/>
              <a:gd name="connsiteY9" fmla="*/ 1113207 h 1159099"/>
              <a:gd name="connsiteX10" fmla="*/ 453956 w 1390919"/>
              <a:gd name="connsiteY10" fmla="*/ 1159099 h 1159099"/>
              <a:gd name="connsiteX11" fmla="*/ 0 w 1390919"/>
              <a:gd name="connsiteY11" fmla="*/ 1159099 h 115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90919" h="1159099">
                <a:moveTo>
                  <a:pt x="0" y="0"/>
                </a:moveTo>
                <a:lnTo>
                  <a:pt x="1223493" y="0"/>
                </a:lnTo>
                <a:lnTo>
                  <a:pt x="1223493" y="418563"/>
                </a:lnTo>
                <a:cubicBezTo>
                  <a:pt x="1315960" y="418563"/>
                  <a:pt x="1390919" y="490639"/>
                  <a:pt x="1390919" y="579549"/>
                </a:cubicBezTo>
                <a:cubicBezTo>
                  <a:pt x="1390919" y="668459"/>
                  <a:pt x="1315960" y="740535"/>
                  <a:pt x="1223493" y="740535"/>
                </a:cubicBezTo>
                <a:lnTo>
                  <a:pt x="1223493" y="1159099"/>
                </a:lnTo>
                <a:lnTo>
                  <a:pt x="769536" y="1159099"/>
                </a:lnTo>
                <a:lnTo>
                  <a:pt x="779172" y="1113207"/>
                </a:lnTo>
                <a:cubicBezTo>
                  <a:pt x="779172" y="1024297"/>
                  <a:pt x="704213" y="952221"/>
                  <a:pt x="611746" y="952221"/>
                </a:cubicBezTo>
                <a:cubicBezTo>
                  <a:pt x="519279" y="952221"/>
                  <a:pt x="444320" y="1024297"/>
                  <a:pt x="444320" y="1113207"/>
                </a:cubicBezTo>
                <a:lnTo>
                  <a:pt x="453956" y="1159099"/>
                </a:lnTo>
                <a:lnTo>
                  <a:pt x="0" y="1159099"/>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p>
        </p:txBody>
      </p:sp>
      <p:sp>
        <p:nvSpPr>
          <p:cNvPr id="30" name="ZoneTexte 29">
            <a:extLst>
              <a:ext uri="{FF2B5EF4-FFF2-40B4-BE49-F238E27FC236}">
                <a16:creationId xmlns:a16="http://schemas.microsoft.com/office/drawing/2014/main" xmlns="" id="{890A7447-C1D2-09FD-9C23-45212EE88078}"/>
              </a:ext>
            </a:extLst>
          </p:cNvPr>
          <p:cNvSpPr txBox="1"/>
          <p:nvPr/>
        </p:nvSpPr>
        <p:spPr>
          <a:xfrm>
            <a:off x="3959770" y="4151000"/>
            <a:ext cx="1471411" cy="923330"/>
          </a:xfrm>
          <a:prstGeom prst="rect">
            <a:avLst/>
          </a:prstGeom>
          <a:noFill/>
        </p:spPr>
        <p:txBody>
          <a:bodyPr wrap="square">
            <a:spAutoFit/>
          </a:bodyPr>
          <a:lstStyle/>
          <a:p>
            <a:pPr algn="ctr"/>
            <a:r>
              <a:rPr lang="fr-FR" b="1" dirty="0"/>
              <a:t>Conditionner et stocker les ECME</a:t>
            </a:r>
          </a:p>
        </p:txBody>
      </p:sp>
      <p:sp>
        <p:nvSpPr>
          <p:cNvPr id="35" name="ZoneTexte 34">
            <a:extLst>
              <a:ext uri="{FF2B5EF4-FFF2-40B4-BE49-F238E27FC236}">
                <a16:creationId xmlns:a16="http://schemas.microsoft.com/office/drawing/2014/main" xmlns="" id="{E54A4670-2A69-D501-BF9F-2FFAFA028B9A}"/>
              </a:ext>
            </a:extLst>
          </p:cNvPr>
          <p:cNvSpPr txBox="1"/>
          <p:nvPr/>
        </p:nvSpPr>
        <p:spPr>
          <a:xfrm>
            <a:off x="2800513" y="332080"/>
            <a:ext cx="6697014" cy="707886"/>
          </a:xfrm>
          <a:prstGeom prst="rect">
            <a:avLst/>
          </a:prstGeom>
          <a:noFill/>
        </p:spPr>
        <p:txBody>
          <a:bodyPr wrap="square" rtlCol="0">
            <a:spAutoFit/>
          </a:bodyPr>
          <a:lstStyle/>
          <a:p>
            <a:pPr algn="ctr"/>
            <a:r>
              <a:rPr lang="fr-FR" sz="4000" b="1" i="1" u="sng" dirty="0">
                <a:solidFill>
                  <a:schemeClr val="bg1"/>
                </a:solidFill>
                <a:effectLst>
                  <a:outerShdw blurRad="38100" dist="38100" dir="2700000" algn="tl">
                    <a:srgbClr val="000000">
                      <a:alpha val="43137"/>
                    </a:srgbClr>
                  </a:outerShdw>
                </a:effectLst>
              </a:rPr>
              <a:t>GUIDE DE GESTION DES ECME</a:t>
            </a:r>
          </a:p>
        </p:txBody>
      </p:sp>
    </p:spTree>
    <p:extLst>
      <p:ext uri="{BB962C8B-B14F-4D97-AF65-F5344CB8AC3E}">
        <p14:creationId xmlns:p14="http://schemas.microsoft.com/office/powerpoint/2010/main" xmlns="" val="2373265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BBD80E9E-69F6-0C61-387F-A7067ACC3C5E}"/>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BE10F105-ABFD-D35C-9155-341AD4C48795}"/>
              </a:ext>
            </a:extLst>
          </p:cNvPr>
          <p:cNvSpPr>
            <a:spLocks noGrp="1"/>
          </p:cNvSpPr>
          <p:nvPr>
            <p:ph type="ftr" sz="quarter" idx="11"/>
          </p:nvPr>
        </p:nvSpPr>
        <p:spPr>
          <a:xfrm>
            <a:off x="3361386" y="6356350"/>
            <a:ext cx="560231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Bouton d’action : accueil 3">
            <a:hlinkClick r:id="" action="ppaction://hlinkshowjump?jump=firstslide" highlightClick="1"/>
            <a:extLst>
              <a:ext uri="{FF2B5EF4-FFF2-40B4-BE49-F238E27FC236}">
                <a16:creationId xmlns:a16="http://schemas.microsoft.com/office/drawing/2014/main" xmlns="" id="{7946D7CC-D3CB-2F3C-6F44-A0559699DDBE}"/>
              </a:ext>
            </a:extLst>
          </p:cNvPr>
          <p:cNvSpPr/>
          <p:nvPr/>
        </p:nvSpPr>
        <p:spPr>
          <a:xfrm>
            <a:off x="10599313" y="3721995"/>
            <a:ext cx="1210614" cy="798490"/>
          </a:xfrm>
          <a:prstGeom prst="actionButtonHom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1" name="Groupe 10">
            <a:extLst>
              <a:ext uri="{FF2B5EF4-FFF2-40B4-BE49-F238E27FC236}">
                <a16:creationId xmlns:a16="http://schemas.microsoft.com/office/drawing/2014/main" xmlns="" id="{003A7C08-BCE9-3BAC-896F-EADE58FE6C41}"/>
              </a:ext>
            </a:extLst>
          </p:cNvPr>
          <p:cNvGrpSpPr/>
          <p:nvPr/>
        </p:nvGrpSpPr>
        <p:grpSpPr>
          <a:xfrm>
            <a:off x="461493" y="1566078"/>
            <a:ext cx="9659155" cy="618186"/>
            <a:chOff x="461493" y="136525"/>
            <a:chExt cx="9659155" cy="618186"/>
          </a:xfrm>
        </p:grpSpPr>
        <p:sp>
          <p:nvSpPr>
            <p:cNvPr id="5" name="Rectangle 4">
              <a:extLst>
                <a:ext uri="{FF2B5EF4-FFF2-40B4-BE49-F238E27FC236}">
                  <a16:creationId xmlns:a16="http://schemas.microsoft.com/office/drawing/2014/main" xmlns="" id="{00580436-10C1-C0B9-0D07-C63008D0C50D}"/>
                </a:ext>
              </a:extLst>
            </p:cNvPr>
            <p:cNvSpPr/>
            <p:nvPr/>
          </p:nvSpPr>
          <p:spPr>
            <a:xfrm>
              <a:off x="461493" y="252435"/>
              <a:ext cx="9659155" cy="502276"/>
            </a:xfrm>
            <a:prstGeom prst="rect">
              <a:avLst/>
            </a:prstGeom>
            <a:solidFill>
              <a:schemeClr val="accent4">
                <a:lumMod val="60000"/>
                <a:lumOff val="40000"/>
              </a:schemeClr>
            </a:solidFill>
            <a:ln>
              <a:solidFill>
                <a:schemeClr val="accent4"/>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Les ECME sont enregistrés dans la GMAO et les documents de vie dans le RSQM</a:t>
              </a:r>
            </a:p>
          </p:txBody>
        </p:sp>
        <p:sp>
          <p:nvSpPr>
            <p:cNvPr id="6" name="Organigramme : Document 5">
              <a:extLst>
                <a:ext uri="{FF2B5EF4-FFF2-40B4-BE49-F238E27FC236}">
                  <a16:creationId xmlns:a16="http://schemas.microsoft.com/office/drawing/2014/main" xmlns="" id="{65EFD281-21ED-926A-F213-8EB2F9A6B373}"/>
                </a:ext>
              </a:extLst>
            </p:cNvPr>
            <p:cNvSpPr/>
            <p:nvPr/>
          </p:nvSpPr>
          <p:spPr>
            <a:xfrm>
              <a:off x="551645" y="136525"/>
              <a:ext cx="1133341" cy="365125"/>
            </a:xfrm>
            <a:prstGeom prst="flowChartDocumen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1</a:t>
              </a:r>
            </a:p>
          </p:txBody>
        </p:sp>
      </p:grpSp>
      <p:sp>
        <p:nvSpPr>
          <p:cNvPr id="7" name="Flèche : droite 6">
            <a:hlinkClick r:id="rId2" action="ppaction://hlinksldjump"/>
            <a:extLst>
              <a:ext uri="{FF2B5EF4-FFF2-40B4-BE49-F238E27FC236}">
                <a16:creationId xmlns:a16="http://schemas.microsoft.com/office/drawing/2014/main" xmlns="" id="{CE03115D-EED1-38A8-88FE-7322B263948F}"/>
              </a:ext>
            </a:extLst>
          </p:cNvPr>
          <p:cNvSpPr/>
          <p:nvPr/>
        </p:nvSpPr>
        <p:spPr>
          <a:xfrm>
            <a:off x="10599314" y="4765183"/>
            <a:ext cx="1210614" cy="425003"/>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CFCF87AD-232B-5DE5-43D3-6C4C288A39A2}"/>
              </a:ext>
            </a:extLst>
          </p:cNvPr>
          <p:cNvSpPr/>
          <p:nvPr/>
        </p:nvSpPr>
        <p:spPr>
          <a:xfrm rot="5400000">
            <a:off x="10824692" y="5248142"/>
            <a:ext cx="798489" cy="1171979"/>
          </a:xfrm>
          <a:prstGeom prst="utur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D05FCE17-D49D-491B-4C06-D510FC191304}"/>
              </a:ext>
            </a:extLst>
          </p:cNvPr>
          <p:cNvSpPr/>
          <p:nvPr/>
        </p:nvSpPr>
        <p:spPr>
          <a:xfrm>
            <a:off x="1258909" y="2589621"/>
            <a:ext cx="8194183" cy="1660414"/>
          </a:xfrm>
          <a:prstGeom prst="rect">
            <a:avLst/>
          </a:prstGeom>
          <a:solidFill>
            <a:schemeClr val="bg1"/>
          </a:solidFill>
          <a:ln w="57150">
            <a:solidFill>
              <a:schemeClr val="accent4">
                <a:lumMod val="60000"/>
                <a:lumOff val="40000"/>
              </a:schemeClr>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Les ECME sont renseignés en GMAO avec </a:t>
            </a:r>
            <a:r>
              <a:rPr lang="fr-FR" sz="2000" b="1" dirty="0">
                <a:solidFill>
                  <a:schemeClr val="tx1"/>
                </a:solidFill>
              </a:rPr>
              <a:t>un numéro d’inventaire unique</a:t>
            </a:r>
            <a:r>
              <a:rPr lang="fr-FR" sz="2000" b="1" dirty="0"/>
              <a:t>, la marque le modèle, le numéro de série, la date de mise en service, sa durée de garantie et son emplacement.</a:t>
            </a:r>
          </a:p>
          <a:p>
            <a:pPr algn="ctr"/>
            <a:r>
              <a:rPr lang="fr-FR" sz="2000" b="1" dirty="0"/>
              <a:t>Un dossier matériel est </a:t>
            </a:r>
            <a:r>
              <a:rPr lang="fr-FR" sz="2000" b="1" dirty="0">
                <a:solidFill>
                  <a:schemeClr val="tx1"/>
                </a:solidFill>
              </a:rPr>
              <a:t>constitué avec une fiche de vie, de maintenance et d’intervention, un protocole de suivi métrologique</a:t>
            </a:r>
          </a:p>
        </p:txBody>
      </p:sp>
      <p:sp>
        <p:nvSpPr>
          <p:cNvPr id="10" name="Rectangle : coins arrondis 9">
            <a:extLst>
              <a:ext uri="{FF2B5EF4-FFF2-40B4-BE49-F238E27FC236}">
                <a16:creationId xmlns:a16="http://schemas.microsoft.com/office/drawing/2014/main" xmlns="" id="{3DAB9372-01D0-8DF0-F757-AE42A1902082}"/>
              </a:ext>
            </a:extLst>
          </p:cNvPr>
          <p:cNvSpPr/>
          <p:nvPr/>
        </p:nvSpPr>
        <p:spPr>
          <a:xfrm>
            <a:off x="1258909" y="5100038"/>
            <a:ext cx="8310094" cy="63106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dirty="0"/>
              <a:t>: Information enregistré en GMAO et sur RSQM</a:t>
            </a:r>
          </a:p>
        </p:txBody>
      </p:sp>
      <p:sp>
        <p:nvSpPr>
          <p:cNvPr id="12" name="Rectangle 11">
            <a:extLst>
              <a:ext uri="{FF2B5EF4-FFF2-40B4-BE49-F238E27FC236}">
                <a16:creationId xmlns:a16="http://schemas.microsoft.com/office/drawing/2014/main" xmlns="" id="{9FE26141-7F42-5CF6-6DA7-C986CD9B7B25}"/>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C000"/>
                </a:solidFill>
                <a:effectLst>
                  <a:outerShdw blurRad="38100" dist="38100" dir="2700000" algn="tl">
                    <a:srgbClr val="000000">
                      <a:alpha val="43137"/>
                    </a:srgbClr>
                  </a:outerShdw>
                </a:effectLst>
              </a:rPr>
              <a:t>GERER LE PARC DES ECME</a:t>
            </a:r>
          </a:p>
        </p:txBody>
      </p:sp>
      <p:pic>
        <p:nvPicPr>
          <p:cNvPr id="13" name="Picture 7" descr="Logo">
            <a:extLst>
              <a:ext uri="{FF2B5EF4-FFF2-40B4-BE49-F238E27FC236}">
                <a16:creationId xmlns:a16="http://schemas.microsoft.com/office/drawing/2014/main" xmlns="" id="{D8F23F2F-1F9D-09AC-22E3-1A201BAC513C}"/>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585862291"/>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12731271-B117-DF51-790D-79B32CE4E1DB}"/>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752E284A-9335-08B9-3C6A-BA2E8F3E36D1}"/>
              </a:ext>
            </a:extLst>
          </p:cNvPr>
          <p:cNvSpPr>
            <a:spLocks noGrp="1"/>
          </p:cNvSpPr>
          <p:nvPr>
            <p:ph type="ftr" sz="quarter" idx="11"/>
          </p:nvPr>
        </p:nvSpPr>
        <p:spPr>
          <a:xfrm>
            <a:off x="3581400" y="6356350"/>
            <a:ext cx="5201992"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Bouton d’action : accueil 3">
            <a:hlinkClick r:id="" action="ppaction://hlinkshowjump?jump=firstslide" highlightClick="1"/>
            <a:extLst>
              <a:ext uri="{FF2B5EF4-FFF2-40B4-BE49-F238E27FC236}">
                <a16:creationId xmlns:a16="http://schemas.microsoft.com/office/drawing/2014/main" xmlns="" id="{530496E2-5C92-C5B9-E9F7-5E6800CEFF9D}"/>
              </a:ext>
            </a:extLst>
          </p:cNvPr>
          <p:cNvSpPr/>
          <p:nvPr/>
        </p:nvSpPr>
        <p:spPr>
          <a:xfrm>
            <a:off x="10599313" y="3721995"/>
            <a:ext cx="1210614" cy="798490"/>
          </a:xfrm>
          <a:prstGeom prst="actionButtonHom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 name="Groupe 9">
            <a:extLst>
              <a:ext uri="{FF2B5EF4-FFF2-40B4-BE49-F238E27FC236}">
                <a16:creationId xmlns:a16="http://schemas.microsoft.com/office/drawing/2014/main" xmlns="" id="{5F7CC333-0F53-4DE2-FFDD-95F780123172}"/>
              </a:ext>
            </a:extLst>
          </p:cNvPr>
          <p:cNvGrpSpPr/>
          <p:nvPr/>
        </p:nvGrpSpPr>
        <p:grpSpPr>
          <a:xfrm>
            <a:off x="461493" y="1772142"/>
            <a:ext cx="9659155" cy="618186"/>
            <a:chOff x="461493" y="136525"/>
            <a:chExt cx="9659155" cy="618186"/>
          </a:xfrm>
        </p:grpSpPr>
        <p:sp>
          <p:nvSpPr>
            <p:cNvPr id="5" name="Rectangle 4">
              <a:extLst>
                <a:ext uri="{FF2B5EF4-FFF2-40B4-BE49-F238E27FC236}">
                  <a16:creationId xmlns:a16="http://schemas.microsoft.com/office/drawing/2014/main" xmlns="" id="{1A75B09A-5FEC-B47A-F60A-A6F1D063D79D}"/>
                </a:ext>
              </a:extLst>
            </p:cNvPr>
            <p:cNvSpPr/>
            <p:nvPr/>
          </p:nvSpPr>
          <p:spPr>
            <a:xfrm>
              <a:off x="461493" y="252435"/>
              <a:ext cx="9659155" cy="502276"/>
            </a:xfrm>
            <a:prstGeom prst="rect">
              <a:avLst/>
            </a:prstGeom>
            <a:solidFill>
              <a:schemeClr val="accent4">
                <a:lumMod val="60000"/>
                <a:lumOff val="40000"/>
              </a:schemeClr>
            </a:solidFill>
            <a:ln>
              <a:solidFill>
                <a:schemeClr val="accent4"/>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fr-FR" b="1" dirty="0">
                  <a:solidFill>
                    <a:schemeClr val="tx1"/>
                  </a:solidFill>
                </a:rPr>
                <a:t>Les ECME sont classés par catégorie (testeur de paramètre, simulateur, </a:t>
              </a:r>
              <a:r>
                <a:rPr lang="fr-FR" b="1" dirty="0" err="1">
                  <a:solidFill>
                    <a:schemeClr val="tx1"/>
                  </a:solidFill>
                </a:rPr>
                <a:t>etc</a:t>
              </a:r>
              <a:r>
                <a:rPr lang="fr-FR" b="1" dirty="0">
                  <a:solidFill>
                    <a:schemeClr val="tx1"/>
                  </a:solidFill>
                </a:rPr>
                <a:t>) dans la GMAO </a:t>
              </a:r>
            </a:p>
          </p:txBody>
        </p:sp>
        <p:sp>
          <p:nvSpPr>
            <p:cNvPr id="6" name="Organigramme : Document 5">
              <a:extLst>
                <a:ext uri="{FF2B5EF4-FFF2-40B4-BE49-F238E27FC236}">
                  <a16:creationId xmlns:a16="http://schemas.microsoft.com/office/drawing/2014/main" xmlns="" id="{F4287855-3A2F-76D4-6028-5588423D06B4}"/>
                </a:ext>
              </a:extLst>
            </p:cNvPr>
            <p:cNvSpPr/>
            <p:nvPr/>
          </p:nvSpPr>
          <p:spPr>
            <a:xfrm>
              <a:off x="551645" y="136525"/>
              <a:ext cx="1133341" cy="365125"/>
            </a:xfrm>
            <a:prstGeom prst="flowChartDocumen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2</a:t>
              </a:r>
            </a:p>
          </p:txBody>
        </p:sp>
      </p:grpSp>
      <p:sp>
        <p:nvSpPr>
          <p:cNvPr id="7" name="Flèche : droite 6">
            <a:hlinkClick r:id="rId2" action="ppaction://hlinksldjump"/>
            <a:extLst>
              <a:ext uri="{FF2B5EF4-FFF2-40B4-BE49-F238E27FC236}">
                <a16:creationId xmlns:a16="http://schemas.microsoft.com/office/drawing/2014/main" xmlns="" id="{70CE3559-8939-EBE3-5593-BF8A124B6187}"/>
              </a:ext>
            </a:extLst>
          </p:cNvPr>
          <p:cNvSpPr/>
          <p:nvPr/>
        </p:nvSpPr>
        <p:spPr>
          <a:xfrm>
            <a:off x="10599314" y="4765183"/>
            <a:ext cx="1210614" cy="425003"/>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67E4FF54-9946-7F74-09B7-4096DE0BB09A}"/>
              </a:ext>
            </a:extLst>
          </p:cNvPr>
          <p:cNvSpPr/>
          <p:nvPr/>
        </p:nvSpPr>
        <p:spPr>
          <a:xfrm rot="5400000">
            <a:off x="10824692" y="5248142"/>
            <a:ext cx="798489" cy="1171979"/>
          </a:xfrm>
          <a:prstGeom prst="utur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B2A6914C-87C0-FEAB-4251-7BD23C35893A}"/>
              </a:ext>
            </a:extLst>
          </p:cNvPr>
          <p:cNvSpPr/>
          <p:nvPr/>
        </p:nvSpPr>
        <p:spPr>
          <a:xfrm>
            <a:off x="1258909" y="3194919"/>
            <a:ext cx="8194183" cy="1215469"/>
          </a:xfrm>
          <a:prstGeom prst="rect">
            <a:avLst/>
          </a:prstGeom>
          <a:solidFill>
            <a:schemeClr val="bg1"/>
          </a:solidFill>
          <a:ln w="57150">
            <a:solidFill>
              <a:schemeClr val="accent4">
                <a:lumMod val="60000"/>
                <a:lumOff val="40000"/>
              </a:schemeClr>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Les ECME sont répartis par fonction et type de DM contrôlés. Ils peuvent être regroupés par catégories dans la GMAO </a:t>
            </a:r>
          </a:p>
        </p:txBody>
      </p:sp>
      <p:sp>
        <p:nvSpPr>
          <p:cNvPr id="11" name="Rectangle 10">
            <a:extLst>
              <a:ext uri="{FF2B5EF4-FFF2-40B4-BE49-F238E27FC236}">
                <a16:creationId xmlns:a16="http://schemas.microsoft.com/office/drawing/2014/main" xmlns="" id="{907AB4F2-5454-5D2C-C8C0-2DB175A02732}"/>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C000"/>
                </a:solidFill>
                <a:effectLst>
                  <a:outerShdw blurRad="38100" dist="38100" dir="2700000" algn="tl">
                    <a:srgbClr val="000000">
                      <a:alpha val="43137"/>
                    </a:srgbClr>
                  </a:outerShdw>
                </a:effectLst>
              </a:rPr>
              <a:t>GERER LE PARC DES ECME</a:t>
            </a:r>
          </a:p>
        </p:txBody>
      </p:sp>
      <p:pic>
        <p:nvPicPr>
          <p:cNvPr id="12" name="Picture 7" descr="Logo">
            <a:extLst>
              <a:ext uri="{FF2B5EF4-FFF2-40B4-BE49-F238E27FC236}">
                <a16:creationId xmlns:a16="http://schemas.microsoft.com/office/drawing/2014/main" xmlns="" id="{7E41740E-A020-E85E-4566-68A7D6AB9698}"/>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721556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D092B2B0-8EFE-88F9-DE60-F14D76EA7648}"/>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A545187B-EC2F-1815-F0A7-BB0FEC87B898}"/>
              </a:ext>
            </a:extLst>
          </p:cNvPr>
          <p:cNvSpPr>
            <a:spLocks noGrp="1"/>
          </p:cNvSpPr>
          <p:nvPr>
            <p:ph type="ftr" sz="quarter" idx="11"/>
          </p:nvPr>
        </p:nvSpPr>
        <p:spPr>
          <a:xfrm>
            <a:off x="3438659" y="6356350"/>
            <a:ext cx="5499279"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Bouton d’action : accueil 3">
            <a:hlinkClick r:id="" action="ppaction://hlinkshowjump?jump=firstslide" highlightClick="1"/>
            <a:extLst>
              <a:ext uri="{FF2B5EF4-FFF2-40B4-BE49-F238E27FC236}">
                <a16:creationId xmlns:a16="http://schemas.microsoft.com/office/drawing/2014/main" xmlns="" id="{D3628D8A-1621-F394-6E5C-AF57206A45DD}"/>
              </a:ext>
            </a:extLst>
          </p:cNvPr>
          <p:cNvSpPr/>
          <p:nvPr/>
        </p:nvSpPr>
        <p:spPr>
          <a:xfrm>
            <a:off x="10599313" y="3721995"/>
            <a:ext cx="1210614" cy="798490"/>
          </a:xfrm>
          <a:prstGeom prst="actionButtonHom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1" name="Groupe 10">
            <a:extLst>
              <a:ext uri="{FF2B5EF4-FFF2-40B4-BE49-F238E27FC236}">
                <a16:creationId xmlns:a16="http://schemas.microsoft.com/office/drawing/2014/main" xmlns="" id="{3BE132BD-AB4D-E4F9-2277-CC751462328A}"/>
              </a:ext>
            </a:extLst>
          </p:cNvPr>
          <p:cNvGrpSpPr/>
          <p:nvPr/>
        </p:nvGrpSpPr>
        <p:grpSpPr>
          <a:xfrm>
            <a:off x="461493" y="1643352"/>
            <a:ext cx="9659155" cy="618186"/>
            <a:chOff x="461493" y="136525"/>
            <a:chExt cx="9659155" cy="618186"/>
          </a:xfrm>
        </p:grpSpPr>
        <p:sp>
          <p:nvSpPr>
            <p:cNvPr id="5" name="Rectangle 4">
              <a:extLst>
                <a:ext uri="{FF2B5EF4-FFF2-40B4-BE49-F238E27FC236}">
                  <a16:creationId xmlns:a16="http://schemas.microsoft.com/office/drawing/2014/main" xmlns="" id="{5C644488-8C9D-DEAA-65AF-83E1AD68FC50}"/>
                </a:ext>
              </a:extLst>
            </p:cNvPr>
            <p:cNvSpPr/>
            <p:nvPr/>
          </p:nvSpPr>
          <p:spPr>
            <a:xfrm>
              <a:off x="461493" y="252435"/>
              <a:ext cx="9659155" cy="502276"/>
            </a:xfrm>
            <a:prstGeom prst="rect">
              <a:avLst/>
            </a:prstGeom>
            <a:solidFill>
              <a:schemeClr val="accent4">
                <a:lumMod val="60000"/>
                <a:lumOff val="40000"/>
              </a:schemeClr>
            </a:solidFill>
            <a:ln>
              <a:solidFill>
                <a:schemeClr val="accent4"/>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L'inventaire des ECME est géré</a:t>
              </a:r>
            </a:p>
          </p:txBody>
        </p:sp>
        <p:sp>
          <p:nvSpPr>
            <p:cNvPr id="6" name="Organigramme : Document 5">
              <a:extLst>
                <a:ext uri="{FF2B5EF4-FFF2-40B4-BE49-F238E27FC236}">
                  <a16:creationId xmlns:a16="http://schemas.microsoft.com/office/drawing/2014/main" xmlns="" id="{D6F07630-077A-F7EB-BBBF-C45C52724908}"/>
                </a:ext>
              </a:extLst>
            </p:cNvPr>
            <p:cNvSpPr/>
            <p:nvPr/>
          </p:nvSpPr>
          <p:spPr>
            <a:xfrm>
              <a:off x="551645" y="136525"/>
              <a:ext cx="1133341" cy="365125"/>
            </a:xfrm>
            <a:prstGeom prst="flowChartDocumen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3</a:t>
              </a:r>
            </a:p>
          </p:txBody>
        </p:sp>
      </p:grpSp>
      <p:sp>
        <p:nvSpPr>
          <p:cNvPr id="7" name="Flèche : droite 6">
            <a:hlinkClick r:id="rId2" action="ppaction://hlinksldjump"/>
            <a:extLst>
              <a:ext uri="{FF2B5EF4-FFF2-40B4-BE49-F238E27FC236}">
                <a16:creationId xmlns:a16="http://schemas.microsoft.com/office/drawing/2014/main" xmlns="" id="{4E3C3F46-7940-F424-3B5F-41DD10D8F4D5}"/>
              </a:ext>
            </a:extLst>
          </p:cNvPr>
          <p:cNvSpPr/>
          <p:nvPr/>
        </p:nvSpPr>
        <p:spPr>
          <a:xfrm>
            <a:off x="10599314" y="4765183"/>
            <a:ext cx="1210614" cy="425003"/>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CDF666F8-92C9-AE69-058B-513A4CC46907}"/>
              </a:ext>
            </a:extLst>
          </p:cNvPr>
          <p:cNvSpPr/>
          <p:nvPr/>
        </p:nvSpPr>
        <p:spPr>
          <a:xfrm rot="5400000">
            <a:off x="10824692" y="5248142"/>
            <a:ext cx="798489" cy="1171979"/>
          </a:xfrm>
          <a:prstGeom prst="utur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60CF2BA1-C2C4-C72A-C6C1-7231FE33A19D}"/>
              </a:ext>
            </a:extLst>
          </p:cNvPr>
          <p:cNvSpPr/>
          <p:nvPr/>
        </p:nvSpPr>
        <p:spPr>
          <a:xfrm>
            <a:off x="1258909" y="2718406"/>
            <a:ext cx="8194183" cy="1277265"/>
          </a:xfrm>
          <a:prstGeom prst="rect">
            <a:avLst/>
          </a:prstGeom>
          <a:solidFill>
            <a:schemeClr val="bg1"/>
          </a:solidFill>
          <a:ln w="57150">
            <a:solidFill>
              <a:schemeClr val="accent4">
                <a:lumMod val="60000"/>
                <a:lumOff val="40000"/>
              </a:schemeClr>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Une mise à jour régulière de l’inventaire du parc des ECME est réalisé en GMAO. Une bonne gestion des mises en service et des réformes est effectué.</a:t>
            </a:r>
            <a:endParaRPr lang="fr-FR" dirty="0"/>
          </a:p>
        </p:txBody>
      </p:sp>
      <p:sp>
        <p:nvSpPr>
          <p:cNvPr id="10" name="Rectangle : coins arrondis 9">
            <a:extLst>
              <a:ext uri="{FF2B5EF4-FFF2-40B4-BE49-F238E27FC236}">
                <a16:creationId xmlns:a16="http://schemas.microsoft.com/office/drawing/2014/main" xmlns="" id="{2092B473-89EC-1CA9-0118-F26C2FCD54EF}"/>
              </a:ext>
            </a:extLst>
          </p:cNvPr>
          <p:cNvSpPr/>
          <p:nvPr/>
        </p:nvSpPr>
        <p:spPr>
          <a:xfrm>
            <a:off x="1118315" y="4765183"/>
            <a:ext cx="8334777" cy="68257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 </a:t>
            </a:r>
            <a:r>
              <a:rPr lang="fr-FR" dirty="0"/>
              <a:t>Bon de réforme, fiche de mise en service</a:t>
            </a:r>
          </a:p>
        </p:txBody>
      </p:sp>
      <p:sp>
        <p:nvSpPr>
          <p:cNvPr id="12" name="Rectangle 11">
            <a:extLst>
              <a:ext uri="{FF2B5EF4-FFF2-40B4-BE49-F238E27FC236}">
                <a16:creationId xmlns:a16="http://schemas.microsoft.com/office/drawing/2014/main" xmlns="" id="{7CFA127D-3613-12BA-D23F-83E35FCF9F15}"/>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C000"/>
                </a:solidFill>
                <a:effectLst>
                  <a:outerShdw blurRad="38100" dist="38100" dir="2700000" algn="tl">
                    <a:srgbClr val="000000">
                      <a:alpha val="43137"/>
                    </a:srgbClr>
                  </a:outerShdw>
                </a:effectLst>
              </a:rPr>
              <a:t>GERER LE PARC DES ECME</a:t>
            </a:r>
          </a:p>
        </p:txBody>
      </p:sp>
      <p:pic>
        <p:nvPicPr>
          <p:cNvPr id="13" name="Picture 7" descr="Logo">
            <a:extLst>
              <a:ext uri="{FF2B5EF4-FFF2-40B4-BE49-F238E27FC236}">
                <a16:creationId xmlns:a16="http://schemas.microsoft.com/office/drawing/2014/main" xmlns="" id="{A53A3A82-003B-86C9-83DE-E854D896844D}"/>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2276015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79F7EA44-C294-BE10-ABD6-2CD59D0B6D65}"/>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B4D29958-A4B4-1738-FC6D-96E095750C46}"/>
              </a:ext>
            </a:extLst>
          </p:cNvPr>
          <p:cNvSpPr>
            <a:spLocks noGrp="1"/>
          </p:cNvSpPr>
          <p:nvPr>
            <p:ph type="ftr" sz="quarter" idx="11"/>
          </p:nvPr>
        </p:nvSpPr>
        <p:spPr>
          <a:xfrm>
            <a:off x="3581400" y="6356350"/>
            <a:ext cx="5292144"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Bouton d’action : accueil 3">
            <a:hlinkClick r:id="" action="ppaction://hlinkshowjump?jump=firstslide" highlightClick="1"/>
            <a:extLst>
              <a:ext uri="{FF2B5EF4-FFF2-40B4-BE49-F238E27FC236}">
                <a16:creationId xmlns:a16="http://schemas.microsoft.com/office/drawing/2014/main" xmlns="" id="{B3E19946-1920-2351-D88C-59F523C7D523}"/>
              </a:ext>
            </a:extLst>
          </p:cNvPr>
          <p:cNvSpPr/>
          <p:nvPr/>
        </p:nvSpPr>
        <p:spPr>
          <a:xfrm>
            <a:off x="10599313" y="3721995"/>
            <a:ext cx="1210614" cy="798490"/>
          </a:xfrm>
          <a:prstGeom prst="actionButtonHom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 name="Groupe 9">
            <a:extLst>
              <a:ext uri="{FF2B5EF4-FFF2-40B4-BE49-F238E27FC236}">
                <a16:creationId xmlns:a16="http://schemas.microsoft.com/office/drawing/2014/main" xmlns="" id="{B46D66C9-31A4-F8F6-209F-F2F215DAAADD}"/>
              </a:ext>
            </a:extLst>
          </p:cNvPr>
          <p:cNvGrpSpPr/>
          <p:nvPr/>
        </p:nvGrpSpPr>
        <p:grpSpPr>
          <a:xfrm>
            <a:off x="461493" y="1681992"/>
            <a:ext cx="9659155" cy="618186"/>
            <a:chOff x="461493" y="136525"/>
            <a:chExt cx="9659155" cy="618186"/>
          </a:xfrm>
        </p:grpSpPr>
        <p:sp>
          <p:nvSpPr>
            <p:cNvPr id="5" name="Rectangle 4">
              <a:extLst>
                <a:ext uri="{FF2B5EF4-FFF2-40B4-BE49-F238E27FC236}">
                  <a16:creationId xmlns:a16="http://schemas.microsoft.com/office/drawing/2014/main" xmlns="" id="{E7287AAA-41C2-ED6E-2458-9F14D0A70F67}"/>
                </a:ext>
              </a:extLst>
            </p:cNvPr>
            <p:cNvSpPr/>
            <p:nvPr/>
          </p:nvSpPr>
          <p:spPr>
            <a:xfrm>
              <a:off x="461493" y="252435"/>
              <a:ext cx="9659155" cy="502276"/>
            </a:xfrm>
            <a:prstGeom prst="rect">
              <a:avLst/>
            </a:prstGeom>
            <a:solidFill>
              <a:schemeClr val="accent4">
                <a:lumMod val="60000"/>
                <a:lumOff val="40000"/>
              </a:schemeClr>
            </a:solidFill>
            <a:ln>
              <a:solidFill>
                <a:schemeClr val="accent4"/>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Une personne de l'atelier est référente des ECME</a:t>
              </a:r>
            </a:p>
          </p:txBody>
        </p:sp>
        <p:sp>
          <p:nvSpPr>
            <p:cNvPr id="6" name="Organigramme : Document 5">
              <a:extLst>
                <a:ext uri="{FF2B5EF4-FFF2-40B4-BE49-F238E27FC236}">
                  <a16:creationId xmlns:a16="http://schemas.microsoft.com/office/drawing/2014/main" xmlns="" id="{5D94FC49-F806-413F-BB58-1E27DCDE6F53}"/>
                </a:ext>
              </a:extLst>
            </p:cNvPr>
            <p:cNvSpPr/>
            <p:nvPr/>
          </p:nvSpPr>
          <p:spPr>
            <a:xfrm>
              <a:off x="551645" y="136525"/>
              <a:ext cx="1133341" cy="365125"/>
            </a:xfrm>
            <a:prstGeom prst="flowChartDocumen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4</a:t>
              </a:r>
            </a:p>
          </p:txBody>
        </p:sp>
      </p:grpSp>
      <p:sp>
        <p:nvSpPr>
          <p:cNvPr id="7" name="Flèche : droite 6">
            <a:hlinkClick r:id="rId2" action="ppaction://hlinksldjump"/>
            <a:extLst>
              <a:ext uri="{FF2B5EF4-FFF2-40B4-BE49-F238E27FC236}">
                <a16:creationId xmlns:a16="http://schemas.microsoft.com/office/drawing/2014/main" xmlns="" id="{816F91CF-B8E3-2896-96EA-681298D19886}"/>
              </a:ext>
            </a:extLst>
          </p:cNvPr>
          <p:cNvSpPr/>
          <p:nvPr/>
        </p:nvSpPr>
        <p:spPr>
          <a:xfrm>
            <a:off x="10599314" y="4765183"/>
            <a:ext cx="1210614" cy="425003"/>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F641DED8-2095-0836-B55A-ED107F0396FA}"/>
              </a:ext>
            </a:extLst>
          </p:cNvPr>
          <p:cNvSpPr/>
          <p:nvPr/>
        </p:nvSpPr>
        <p:spPr>
          <a:xfrm rot="5400000">
            <a:off x="10824692" y="5248142"/>
            <a:ext cx="798489" cy="1171979"/>
          </a:xfrm>
          <a:prstGeom prst="utur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B4C93279-C3A6-B6F9-B8EA-E9BBD35D9063}"/>
              </a:ext>
            </a:extLst>
          </p:cNvPr>
          <p:cNvSpPr/>
          <p:nvPr/>
        </p:nvSpPr>
        <p:spPr>
          <a:xfrm>
            <a:off x="1258909" y="2950228"/>
            <a:ext cx="8194183" cy="1277265"/>
          </a:xfrm>
          <a:prstGeom prst="rect">
            <a:avLst/>
          </a:prstGeom>
          <a:solidFill>
            <a:schemeClr val="bg1"/>
          </a:solidFill>
          <a:ln w="57150">
            <a:solidFill>
              <a:schemeClr val="accent4">
                <a:lumMod val="60000"/>
                <a:lumOff val="40000"/>
              </a:schemeClr>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Une personne du service est désigné en interne. Il sera responsable du lieux de stockages, de la conformités, de l’état et du bon fonctionnement des ECME.</a:t>
            </a:r>
            <a:endParaRPr lang="fr-FR" dirty="0"/>
          </a:p>
        </p:txBody>
      </p:sp>
      <p:sp>
        <p:nvSpPr>
          <p:cNvPr id="11" name="Rectangle 10">
            <a:extLst>
              <a:ext uri="{FF2B5EF4-FFF2-40B4-BE49-F238E27FC236}">
                <a16:creationId xmlns:a16="http://schemas.microsoft.com/office/drawing/2014/main" xmlns="" id="{4FEAC861-BB37-48C6-E8DB-81F4B48D031A}"/>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C000"/>
                </a:solidFill>
                <a:effectLst>
                  <a:outerShdw blurRad="38100" dist="38100" dir="2700000" algn="tl">
                    <a:srgbClr val="000000">
                      <a:alpha val="43137"/>
                    </a:srgbClr>
                  </a:outerShdw>
                </a:effectLst>
              </a:rPr>
              <a:t>GERER LE PARC DES ECME</a:t>
            </a:r>
          </a:p>
        </p:txBody>
      </p:sp>
      <p:pic>
        <p:nvPicPr>
          <p:cNvPr id="12" name="Picture 7" descr="Logo">
            <a:extLst>
              <a:ext uri="{FF2B5EF4-FFF2-40B4-BE49-F238E27FC236}">
                <a16:creationId xmlns:a16="http://schemas.microsoft.com/office/drawing/2014/main" xmlns="" id="{968DE5E7-4011-7BCF-AEB7-008154D58181}"/>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
        <p:nvSpPr>
          <p:cNvPr id="13" name="Rectangle : coins arrondis 12">
            <a:extLst>
              <a:ext uri="{FF2B5EF4-FFF2-40B4-BE49-F238E27FC236}">
                <a16:creationId xmlns:a16="http://schemas.microsoft.com/office/drawing/2014/main" xmlns="" id="{124C6390-243B-4E29-84F9-5DF092E8B340}"/>
              </a:ext>
            </a:extLst>
          </p:cNvPr>
          <p:cNvSpPr/>
          <p:nvPr/>
        </p:nvSpPr>
        <p:spPr>
          <a:xfrm>
            <a:off x="1118315" y="4765183"/>
            <a:ext cx="8334777" cy="68257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b="1" dirty="0"/>
              <a:t> </a:t>
            </a:r>
            <a:r>
              <a:rPr lang="fr-FR" dirty="0"/>
              <a:t>Fiche de postes avec missions</a:t>
            </a:r>
          </a:p>
        </p:txBody>
      </p:sp>
    </p:spTree>
    <p:extLst>
      <p:ext uri="{BB962C8B-B14F-4D97-AF65-F5344CB8AC3E}">
        <p14:creationId xmlns:p14="http://schemas.microsoft.com/office/powerpoint/2010/main" xmlns="" val="1765915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4BD0BF12-C179-8E41-31F4-EE56421061F0}"/>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EC5CD10C-D612-4106-B972-53988B4F7EAE}"/>
              </a:ext>
            </a:extLst>
          </p:cNvPr>
          <p:cNvSpPr>
            <a:spLocks noGrp="1"/>
          </p:cNvSpPr>
          <p:nvPr>
            <p:ph type="ftr" sz="quarter" idx="11"/>
          </p:nvPr>
        </p:nvSpPr>
        <p:spPr>
          <a:xfrm>
            <a:off x="3581400" y="6356350"/>
            <a:ext cx="5029202" cy="365125"/>
          </a:xfrm>
        </p:spPr>
        <p:txBody>
          <a:bodyPr/>
          <a:lstStyle/>
          <a:p>
            <a:r>
              <a:rPr lang="fr-FR"/>
              <a:t>Anthony Abrial, Guillaume Archer, Julien Decherf  formation Abih 2023 </a:t>
            </a:r>
          </a:p>
        </p:txBody>
      </p:sp>
      <p:sp>
        <p:nvSpPr>
          <p:cNvPr id="4" name="Bouton d’action : accueil 3">
            <a:hlinkClick r:id="" action="ppaction://hlinkshowjump?jump=firstslide" highlightClick="1"/>
            <a:extLst>
              <a:ext uri="{FF2B5EF4-FFF2-40B4-BE49-F238E27FC236}">
                <a16:creationId xmlns:a16="http://schemas.microsoft.com/office/drawing/2014/main" xmlns="" id="{7632DCCD-C6AF-D3C9-BE82-9E5117E0F34D}"/>
              </a:ext>
            </a:extLst>
          </p:cNvPr>
          <p:cNvSpPr/>
          <p:nvPr/>
        </p:nvSpPr>
        <p:spPr>
          <a:xfrm>
            <a:off x="10599313" y="3721995"/>
            <a:ext cx="1210614" cy="798490"/>
          </a:xfrm>
          <a:prstGeom prst="actionButtonHom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 name="Groupe 9">
            <a:extLst>
              <a:ext uri="{FF2B5EF4-FFF2-40B4-BE49-F238E27FC236}">
                <a16:creationId xmlns:a16="http://schemas.microsoft.com/office/drawing/2014/main" xmlns="" id="{671BB594-D6FE-6F8D-D022-C181E25466DE}"/>
              </a:ext>
            </a:extLst>
          </p:cNvPr>
          <p:cNvGrpSpPr/>
          <p:nvPr/>
        </p:nvGrpSpPr>
        <p:grpSpPr>
          <a:xfrm>
            <a:off x="461493" y="1669113"/>
            <a:ext cx="9659155" cy="618186"/>
            <a:chOff x="461493" y="136525"/>
            <a:chExt cx="9659155" cy="618186"/>
          </a:xfrm>
        </p:grpSpPr>
        <p:sp>
          <p:nvSpPr>
            <p:cNvPr id="5" name="Rectangle 4">
              <a:extLst>
                <a:ext uri="{FF2B5EF4-FFF2-40B4-BE49-F238E27FC236}">
                  <a16:creationId xmlns:a16="http://schemas.microsoft.com/office/drawing/2014/main" xmlns="" id="{0C55AE11-757E-DB07-49E3-F11C0AD5F864}"/>
                </a:ext>
              </a:extLst>
            </p:cNvPr>
            <p:cNvSpPr/>
            <p:nvPr/>
          </p:nvSpPr>
          <p:spPr>
            <a:xfrm>
              <a:off x="461493" y="252435"/>
              <a:ext cx="9659155" cy="502276"/>
            </a:xfrm>
            <a:prstGeom prst="rect">
              <a:avLst/>
            </a:prstGeom>
            <a:solidFill>
              <a:schemeClr val="accent4">
                <a:lumMod val="60000"/>
                <a:lumOff val="40000"/>
              </a:schemeClr>
            </a:solidFill>
            <a:ln>
              <a:solidFill>
                <a:schemeClr val="accent4"/>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 taux d'utilisation des ECME est connu et enregistré</a:t>
              </a:r>
            </a:p>
          </p:txBody>
        </p:sp>
        <p:sp>
          <p:nvSpPr>
            <p:cNvPr id="6" name="Organigramme : Document 5">
              <a:extLst>
                <a:ext uri="{FF2B5EF4-FFF2-40B4-BE49-F238E27FC236}">
                  <a16:creationId xmlns:a16="http://schemas.microsoft.com/office/drawing/2014/main" xmlns="" id="{8C23C208-D4FD-7446-0821-8F3E5BE6737F}"/>
                </a:ext>
              </a:extLst>
            </p:cNvPr>
            <p:cNvSpPr/>
            <p:nvPr/>
          </p:nvSpPr>
          <p:spPr>
            <a:xfrm>
              <a:off x="551645" y="136525"/>
              <a:ext cx="1133341" cy="365125"/>
            </a:xfrm>
            <a:prstGeom prst="flowChartDocumen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5</a:t>
              </a:r>
            </a:p>
          </p:txBody>
        </p:sp>
      </p:grpSp>
      <p:sp>
        <p:nvSpPr>
          <p:cNvPr id="7" name="Flèche : droite 6">
            <a:hlinkClick r:id="rId2" action="ppaction://hlinksldjump"/>
            <a:extLst>
              <a:ext uri="{FF2B5EF4-FFF2-40B4-BE49-F238E27FC236}">
                <a16:creationId xmlns:a16="http://schemas.microsoft.com/office/drawing/2014/main" xmlns="" id="{861D15B8-26C2-311F-80DD-D381E8FF8AC3}"/>
              </a:ext>
            </a:extLst>
          </p:cNvPr>
          <p:cNvSpPr/>
          <p:nvPr/>
        </p:nvSpPr>
        <p:spPr>
          <a:xfrm>
            <a:off x="10599314" y="4765183"/>
            <a:ext cx="1210614" cy="425003"/>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177D40ED-8DEA-28B3-824F-6255DB31CE39}"/>
              </a:ext>
            </a:extLst>
          </p:cNvPr>
          <p:cNvSpPr/>
          <p:nvPr/>
        </p:nvSpPr>
        <p:spPr>
          <a:xfrm rot="5400000">
            <a:off x="10824692" y="5248142"/>
            <a:ext cx="798489" cy="1171979"/>
          </a:xfrm>
          <a:prstGeom prst="utur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014A6FBE-43A1-B0C5-8F09-04C16D8EBA8B}"/>
              </a:ext>
            </a:extLst>
          </p:cNvPr>
          <p:cNvSpPr/>
          <p:nvPr/>
        </p:nvSpPr>
        <p:spPr>
          <a:xfrm>
            <a:off x="1258909" y="3156286"/>
            <a:ext cx="8194183" cy="1146220"/>
          </a:xfrm>
          <a:prstGeom prst="rect">
            <a:avLst/>
          </a:prstGeom>
          <a:solidFill>
            <a:schemeClr val="bg1"/>
          </a:solidFill>
          <a:ln w="57150">
            <a:solidFill>
              <a:schemeClr val="accent4">
                <a:lumMod val="60000"/>
                <a:lumOff val="40000"/>
              </a:schemeClr>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La fréquence d’utilisation de L’ECME est tracée avec la maintenance préventive ou corrective d’un DM dans la GMAO  </a:t>
            </a:r>
          </a:p>
        </p:txBody>
      </p:sp>
      <p:sp>
        <p:nvSpPr>
          <p:cNvPr id="11" name="Rectangle 10">
            <a:extLst>
              <a:ext uri="{FF2B5EF4-FFF2-40B4-BE49-F238E27FC236}">
                <a16:creationId xmlns:a16="http://schemas.microsoft.com/office/drawing/2014/main" xmlns="" id="{F58A5EA9-39D0-0E64-C8FB-875C0E04828A}"/>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C000"/>
                </a:solidFill>
                <a:effectLst>
                  <a:outerShdw blurRad="38100" dist="38100" dir="2700000" algn="tl">
                    <a:srgbClr val="000000">
                      <a:alpha val="43137"/>
                    </a:srgbClr>
                  </a:outerShdw>
                </a:effectLst>
              </a:rPr>
              <a:t>GERER LE PARC DES ECME</a:t>
            </a:r>
          </a:p>
        </p:txBody>
      </p:sp>
      <p:pic>
        <p:nvPicPr>
          <p:cNvPr id="12" name="Picture 7" descr="Logo">
            <a:extLst>
              <a:ext uri="{FF2B5EF4-FFF2-40B4-BE49-F238E27FC236}">
                <a16:creationId xmlns:a16="http://schemas.microsoft.com/office/drawing/2014/main" xmlns="" id="{74783A79-57E0-B63B-770F-F9BA9DEF8B24}"/>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
        <p:nvSpPr>
          <p:cNvPr id="13" name="Rectangle : coins arrondis 12">
            <a:extLst>
              <a:ext uri="{FF2B5EF4-FFF2-40B4-BE49-F238E27FC236}">
                <a16:creationId xmlns:a16="http://schemas.microsoft.com/office/drawing/2014/main" xmlns="" id="{08C41CE9-44A2-4727-982A-92D1DC4C56FE}"/>
              </a:ext>
            </a:extLst>
          </p:cNvPr>
          <p:cNvSpPr/>
          <p:nvPr/>
        </p:nvSpPr>
        <p:spPr>
          <a:xfrm>
            <a:off x="1118315" y="4765183"/>
            <a:ext cx="8334777" cy="68257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 </a:t>
            </a:r>
            <a:r>
              <a:rPr lang="fr-FR" dirty="0"/>
              <a:t>Indicateurs de suivi, tableau de bord</a:t>
            </a:r>
          </a:p>
        </p:txBody>
      </p:sp>
    </p:spTree>
    <p:extLst>
      <p:ext uri="{BB962C8B-B14F-4D97-AF65-F5344CB8AC3E}">
        <p14:creationId xmlns:p14="http://schemas.microsoft.com/office/powerpoint/2010/main" xmlns="" val="3847804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F180C15C-7D6D-067C-F506-EC812403FD5F}"/>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36D34CAD-8B4B-7411-6DC0-525C4C6B1197}"/>
              </a:ext>
            </a:extLst>
          </p:cNvPr>
          <p:cNvSpPr>
            <a:spLocks noGrp="1"/>
          </p:cNvSpPr>
          <p:nvPr>
            <p:ph type="ftr" sz="quarter" idx="11"/>
          </p:nvPr>
        </p:nvSpPr>
        <p:spPr>
          <a:xfrm>
            <a:off x="4038600" y="6356350"/>
            <a:ext cx="475767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Bouton d’action : accueil 3">
            <a:hlinkClick r:id="" action="ppaction://hlinkshowjump?jump=firstslide" highlightClick="1"/>
            <a:extLst>
              <a:ext uri="{FF2B5EF4-FFF2-40B4-BE49-F238E27FC236}">
                <a16:creationId xmlns:a16="http://schemas.microsoft.com/office/drawing/2014/main" xmlns="" id="{9B0C0CAD-18DA-277E-6E42-BAB712984766}"/>
              </a:ext>
            </a:extLst>
          </p:cNvPr>
          <p:cNvSpPr/>
          <p:nvPr/>
        </p:nvSpPr>
        <p:spPr>
          <a:xfrm>
            <a:off x="10599313" y="3721995"/>
            <a:ext cx="1210614" cy="798490"/>
          </a:xfrm>
          <a:prstGeom prst="actionButtonHom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xmlns="" id="{3B4B3FE1-AA3E-B934-57F8-0D2BD872EA8F}"/>
              </a:ext>
            </a:extLst>
          </p:cNvPr>
          <p:cNvSpPr/>
          <p:nvPr/>
        </p:nvSpPr>
        <p:spPr>
          <a:xfrm>
            <a:off x="461493" y="1862292"/>
            <a:ext cx="9659155" cy="502276"/>
          </a:xfrm>
          <a:prstGeom prst="rect">
            <a:avLst/>
          </a:prstGeom>
          <a:solidFill>
            <a:schemeClr val="accent4">
              <a:lumMod val="60000"/>
              <a:lumOff val="40000"/>
            </a:schemeClr>
          </a:solidFill>
          <a:ln>
            <a:solidFill>
              <a:schemeClr val="accent4"/>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La durée de vie et l'usure des ECME sont estimées (obsolescence)</a:t>
            </a:r>
          </a:p>
        </p:txBody>
      </p:sp>
      <p:sp>
        <p:nvSpPr>
          <p:cNvPr id="6" name="Organigramme : Document 5">
            <a:extLst>
              <a:ext uri="{FF2B5EF4-FFF2-40B4-BE49-F238E27FC236}">
                <a16:creationId xmlns:a16="http://schemas.microsoft.com/office/drawing/2014/main" xmlns="" id="{DC2A906F-5675-858B-00C7-BBC84EB87AF6}"/>
              </a:ext>
            </a:extLst>
          </p:cNvPr>
          <p:cNvSpPr/>
          <p:nvPr/>
        </p:nvSpPr>
        <p:spPr>
          <a:xfrm>
            <a:off x="551645" y="1746382"/>
            <a:ext cx="1133341" cy="365125"/>
          </a:xfrm>
          <a:prstGeom prst="flowChartDocumen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6</a:t>
            </a:r>
          </a:p>
        </p:txBody>
      </p:sp>
      <p:sp>
        <p:nvSpPr>
          <p:cNvPr id="7" name="Flèche : droite 6">
            <a:hlinkClick r:id="rId2" action="ppaction://hlinksldjump"/>
            <a:extLst>
              <a:ext uri="{FF2B5EF4-FFF2-40B4-BE49-F238E27FC236}">
                <a16:creationId xmlns:a16="http://schemas.microsoft.com/office/drawing/2014/main" xmlns="" id="{9A7803A9-A2D2-1656-678B-523658721A87}"/>
              </a:ext>
            </a:extLst>
          </p:cNvPr>
          <p:cNvSpPr/>
          <p:nvPr/>
        </p:nvSpPr>
        <p:spPr>
          <a:xfrm>
            <a:off x="10599314" y="4765183"/>
            <a:ext cx="1210614" cy="425003"/>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F8CC3427-2F3E-8BC1-776C-6F3F840721C8}"/>
              </a:ext>
            </a:extLst>
          </p:cNvPr>
          <p:cNvSpPr/>
          <p:nvPr/>
        </p:nvSpPr>
        <p:spPr>
          <a:xfrm rot="5400000">
            <a:off x="10824692" y="5248142"/>
            <a:ext cx="798489" cy="1171979"/>
          </a:xfrm>
          <a:prstGeom prst="utur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762C52E1-0E40-4FF0-6148-61E729DE6135}"/>
              </a:ext>
            </a:extLst>
          </p:cNvPr>
          <p:cNvSpPr/>
          <p:nvPr/>
        </p:nvSpPr>
        <p:spPr>
          <a:xfrm>
            <a:off x="1258909" y="2821436"/>
            <a:ext cx="8194183" cy="1660414"/>
          </a:xfrm>
          <a:prstGeom prst="rect">
            <a:avLst/>
          </a:prstGeom>
          <a:solidFill>
            <a:schemeClr val="bg1"/>
          </a:solidFill>
          <a:ln w="57150">
            <a:solidFill>
              <a:schemeClr val="accent4">
                <a:lumMod val="60000"/>
                <a:lumOff val="40000"/>
              </a:schemeClr>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Une extraction GMAO des ECME est réalisée afin d’obtenir la date de mise en service de chaque équipement et d’estimer la vétusté du parc.</a:t>
            </a:r>
          </a:p>
          <a:p>
            <a:pPr algn="ctr"/>
            <a:r>
              <a:rPr lang="fr-FR" sz="2000" b="1" dirty="0"/>
              <a:t>Une date limite peut être définie afin d’anticiper les évolutions technologiques et l’usure de l’appareil.</a:t>
            </a:r>
            <a:endParaRPr lang="fr-FR" dirty="0"/>
          </a:p>
        </p:txBody>
      </p:sp>
      <p:sp>
        <p:nvSpPr>
          <p:cNvPr id="10" name="Rectangle : coins arrondis 9">
            <a:extLst>
              <a:ext uri="{FF2B5EF4-FFF2-40B4-BE49-F238E27FC236}">
                <a16:creationId xmlns:a16="http://schemas.microsoft.com/office/drawing/2014/main" xmlns="" id="{06555809-B378-DB5B-A4E8-7C6B8550CDFB}"/>
              </a:ext>
            </a:extLst>
          </p:cNvPr>
          <p:cNvSpPr/>
          <p:nvPr/>
        </p:nvSpPr>
        <p:spPr>
          <a:xfrm>
            <a:off x="1258909" y="4958368"/>
            <a:ext cx="8194182" cy="669699"/>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 </a:t>
            </a:r>
            <a:r>
              <a:rPr lang="fr-FR" dirty="0"/>
              <a:t>Extraction GMAO des ECME</a:t>
            </a:r>
            <a:endParaRPr lang="fr-FR" dirty="0">
              <a:solidFill>
                <a:srgbClr val="FF0000"/>
              </a:solidFill>
            </a:endParaRPr>
          </a:p>
        </p:txBody>
      </p:sp>
      <p:sp>
        <p:nvSpPr>
          <p:cNvPr id="11" name="Rectangle 10">
            <a:extLst>
              <a:ext uri="{FF2B5EF4-FFF2-40B4-BE49-F238E27FC236}">
                <a16:creationId xmlns:a16="http://schemas.microsoft.com/office/drawing/2014/main" xmlns="" id="{1B065DC8-215E-807E-3A27-49E18566C891}"/>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C000"/>
                </a:solidFill>
                <a:effectLst>
                  <a:outerShdw blurRad="38100" dist="38100" dir="2700000" algn="tl">
                    <a:srgbClr val="000000">
                      <a:alpha val="43137"/>
                    </a:srgbClr>
                  </a:outerShdw>
                </a:effectLst>
              </a:rPr>
              <a:t>GERER LE PARC DES ECME</a:t>
            </a:r>
          </a:p>
        </p:txBody>
      </p:sp>
      <p:pic>
        <p:nvPicPr>
          <p:cNvPr id="12" name="Picture 7" descr="Logo">
            <a:extLst>
              <a:ext uri="{FF2B5EF4-FFF2-40B4-BE49-F238E27FC236}">
                <a16:creationId xmlns:a16="http://schemas.microsoft.com/office/drawing/2014/main" xmlns="" id="{1B379E64-6C99-1C1C-A397-67CFAE99EB20}"/>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692202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B411559E-D4B8-C07A-9AA4-1E72EF92DBCF}"/>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D51FE691-5202-3CCF-D85A-9FD50DB7E0C1}"/>
              </a:ext>
            </a:extLst>
          </p:cNvPr>
          <p:cNvSpPr>
            <a:spLocks noGrp="1"/>
          </p:cNvSpPr>
          <p:nvPr>
            <p:ph type="ftr" sz="quarter" idx="11"/>
          </p:nvPr>
        </p:nvSpPr>
        <p:spPr>
          <a:xfrm>
            <a:off x="4038600" y="6356350"/>
            <a:ext cx="4963732"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Bouton d’action : accueil 3">
            <a:hlinkClick r:id="" action="ppaction://hlinkshowjump?jump=firstslide" highlightClick="1"/>
            <a:extLst>
              <a:ext uri="{FF2B5EF4-FFF2-40B4-BE49-F238E27FC236}">
                <a16:creationId xmlns:a16="http://schemas.microsoft.com/office/drawing/2014/main" xmlns="" id="{EE58C1C4-2F38-CE18-0834-8596FBD4244C}"/>
              </a:ext>
            </a:extLst>
          </p:cNvPr>
          <p:cNvSpPr/>
          <p:nvPr/>
        </p:nvSpPr>
        <p:spPr>
          <a:xfrm>
            <a:off x="10599313" y="3721995"/>
            <a:ext cx="1210614" cy="798490"/>
          </a:xfrm>
          <a:prstGeom prst="actionButtonHom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xmlns="" id="{F9BDFB6B-D0AE-7E34-702B-C23B43FAD7B3}"/>
              </a:ext>
            </a:extLst>
          </p:cNvPr>
          <p:cNvSpPr/>
          <p:nvPr/>
        </p:nvSpPr>
        <p:spPr>
          <a:xfrm>
            <a:off x="461493" y="1656232"/>
            <a:ext cx="9659155" cy="502276"/>
          </a:xfrm>
          <a:prstGeom prst="rect">
            <a:avLst/>
          </a:prstGeom>
          <a:solidFill>
            <a:schemeClr val="accent4">
              <a:lumMod val="60000"/>
              <a:lumOff val="40000"/>
            </a:schemeClr>
          </a:solidFill>
          <a:ln>
            <a:solidFill>
              <a:schemeClr val="accent4"/>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 plan d'investissement pluriannuel et le renouvellement des ECME sont réalisés</a:t>
            </a:r>
          </a:p>
        </p:txBody>
      </p:sp>
      <p:sp>
        <p:nvSpPr>
          <p:cNvPr id="6" name="Organigramme : Document 5">
            <a:extLst>
              <a:ext uri="{FF2B5EF4-FFF2-40B4-BE49-F238E27FC236}">
                <a16:creationId xmlns:a16="http://schemas.microsoft.com/office/drawing/2014/main" xmlns="" id="{C84BC2DA-C7AD-8118-8A51-765F4D6DA9DD}"/>
              </a:ext>
            </a:extLst>
          </p:cNvPr>
          <p:cNvSpPr/>
          <p:nvPr/>
        </p:nvSpPr>
        <p:spPr>
          <a:xfrm>
            <a:off x="551645" y="1540322"/>
            <a:ext cx="1133341" cy="365125"/>
          </a:xfrm>
          <a:prstGeom prst="flowChartDocumen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7</a:t>
            </a:r>
          </a:p>
        </p:txBody>
      </p:sp>
      <p:sp>
        <p:nvSpPr>
          <p:cNvPr id="8" name="Flèche : demi-tour 7">
            <a:hlinkClick r:id="rId2" action="ppaction://hlinksldjump"/>
            <a:extLst>
              <a:ext uri="{FF2B5EF4-FFF2-40B4-BE49-F238E27FC236}">
                <a16:creationId xmlns:a16="http://schemas.microsoft.com/office/drawing/2014/main" xmlns="" id="{59D478FD-3406-8883-DF33-3C4A6AAC5911}"/>
              </a:ext>
            </a:extLst>
          </p:cNvPr>
          <p:cNvSpPr/>
          <p:nvPr/>
        </p:nvSpPr>
        <p:spPr>
          <a:xfrm rot="5400000">
            <a:off x="10824692" y="5248142"/>
            <a:ext cx="798489" cy="1171979"/>
          </a:xfrm>
          <a:prstGeom prst="utur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Rectangle 6">
            <a:extLst>
              <a:ext uri="{FF2B5EF4-FFF2-40B4-BE49-F238E27FC236}">
                <a16:creationId xmlns:a16="http://schemas.microsoft.com/office/drawing/2014/main" xmlns="" id="{02959E1A-1298-1B0F-7EEF-B6651C47EE11}"/>
              </a:ext>
            </a:extLst>
          </p:cNvPr>
          <p:cNvSpPr/>
          <p:nvPr/>
        </p:nvSpPr>
        <p:spPr>
          <a:xfrm>
            <a:off x="1181635" y="2550981"/>
            <a:ext cx="8194183" cy="1660414"/>
          </a:xfrm>
          <a:prstGeom prst="rect">
            <a:avLst/>
          </a:prstGeom>
          <a:solidFill>
            <a:schemeClr val="bg1"/>
          </a:solidFill>
          <a:ln w="57150">
            <a:solidFill>
              <a:schemeClr val="accent4">
                <a:lumMod val="60000"/>
                <a:lumOff val="40000"/>
              </a:schemeClr>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Un plan d’investissement pluriannuel est réalisé et validé par l’ingénieur biomédical. Le renouvellement des ECME est anticipé et intégré dans les futurs achats.</a:t>
            </a:r>
          </a:p>
          <a:p>
            <a:pPr algn="ctr"/>
            <a:endParaRPr lang="fr-FR" dirty="0"/>
          </a:p>
        </p:txBody>
      </p:sp>
      <p:sp>
        <p:nvSpPr>
          <p:cNvPr id="9" name="Rectangle : coins arrondis 8">
            <a:extLst>
              <a:ext uri="{FF2B5EF4-FFF2-40B4-BE49-F238E27FC236}">
                <a16:creationId xmlns:a16="http://schemas.microsoft.com/office/drawing/2014/main" xmlns="" id="{F11DC7A0-8395-0F89-EF2E-D8DE9539CD59}"/>
              </a:ext>
            </a:extLst>
          </p:cNvPr>
          <p:cNvSpPr/>
          <p:nvPr/>
        </p:nvSpPr>
        <p:spPr>
          <a:xfrm>
            <a:off x="1171978" y="4790944"/>
            <a:ext cx="8203840" cy="708335"/>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 </a:t>
            </a:r>
            <a:r>
              <a:rPr lang="fr-FR" dirty="0">
                <a:effectLst>
                  <a:outerShdw blurRad="38100" dist="38100" dir="2700000" algn="tl">
                    <a:srgbClr val="000000">
                      <a:alpha val="43137"/>
                    </a:srgbClr>
                  </a:outerShdw>
                </a:effectLst>
              </a:rPr>
              <a:t> </a:t>
            </a:r>
            <a:r>
              <a:rPr lang="fr-FR" dirty="0"/>
              <a:t>Plan d’investissement, </a:t>
            </a:r>
            <a:r>
              <a:rPr lang="fr-FR" dirty="0">
                <a:solidFill>
                  <a:schemeClr val="bg1"/>
                </a:solidFill>
              </a:rPr>
              <a:t>budgets définis, devis</a:t>
            </a:r>
          </a:p>
        </p:txBody>
      </p:sp>
      <p:sp>
        <p:nvSpPr>
          <p:cNvPr id="10" name="Rectangle 9">
            <a:extLst>
              <a:ext uri="{FF2B5EF4-FFF2-40B4-BE49-F238E27FC236}">
                <a16:creationId xmlns:a16="http://schemas.microsoft.com/office/drawing/2014/main" xmlns="" id="{71F646C1-2875-D4A8-1511-04F4B548808F}"/>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C000"/>
                </a:solidFill>
                <a:effectLst>
                  <a:outerShdw blurRad="38100" dist="38100" dir="2700000" algn="tl">
                    <a:srgbClr val="000000">
                      <a:alpha val="43137"/>
                    </a:srgbClr>
                  </a:outerShdw>
                </a:effectLst>
              </a:rPr>
              <a:t>GERER LE PARC DES ECME</a:t>
            </a:r>
          </a:p>
        </p:txBody>
      </p:sp>
      <p:pic>
        <p:nvPicPr>
          <p:cNvPr id="11" name="Picture 7" descr="Logo">
            <a:extLst>
              <a:ext uri="{FF2B5EF4-FFF2-40B4-BE49-F238E27FC236}">
                <a16:creationId xmlns:a16="http://schemas.microsoft.com/office/drawing/2014/main" xmlns="" id="{72F37F3D-5E02-B711-6A60-F8E3201C9270}"/>
              </a:ext>
            </a:extLst>
          </p:cNvPr>
          <p:cNvPicPr>
            <a:picLocks noChangeAspect="1" noChangeArrowheads="1"/>
          </p:cNvPicPr>
          <p:nvPr/>
        </p:nvPicPr>
        <p:blipFill>
          <a:blip r:embed="rId3"/>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154896079"/>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45AC799D-71D0-B8E9-82A4-9F664ADD37C0}"/>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885CAF71-D63B-ECA3-6AAF-4E38F229C043}"/>
              </a:ext>
            </a:extLst>
          </p:cNvPr>
          <p:cNvSpPr>
            <a:spLocks noGrp="1"/>
          </p:cNvSpPr>
          <p:nvPr>
            <p:ph type="ftr" sz="quarter" idx="11"/>
          </p:nvPr>
        </p:nvSpPr>
        <p:spPr>
          <a:xfrm>
            <a:off x="4038599" y="6356350"/>
            <a:ext cx="4770549"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9" name="Bouton d’action : accueil 8">
            <a:hlinkClick r:id="" action="ppaction://hlinkshowjump?jump=firstslide" highlightClick="1"/>
            <a:extLst>
              <a:ext uri="{FF2B5EF4-FFF2-40B4-BE49-F238E27FC236}">
                <a16:creationId xmlns:a16="http://schemas.microsoft.com/office/drawing/2014/main" xmlns="" id="{2633D653-A6EE-9F2A-971F-18CF9364B367}"/>
              </a:ext>
            </a:extLst>
          </p:cNvPr>
          <p:cNvSpPr/>
          <p:nvPr/>
        </p:nvSpPr>
        <p:spPr>
          <a:xfrm>
            <a:off x="10599313" y="4649273"/>
            <a:ext cx="1210614" cy="798490"/>
          </a:xfrm>
          <a:prstGeom prst="actionButtonHom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hlinkClick r:id="rId2" action="ppaction://hlinksldjump"/>
            <a:extLst>
              <a:ext uri="{FF2B5EF4-FFF2-40B4-BE49-F238E27FC236}">
                <a16:creationId xmlns:a16="http://schemas.microsoft.com/office/drawing/2014/main" xmlns="" id="{E6EF959A-FE46-6E01-4D16-0D6BAC4B3172}"/>
              </a:ext>
            </a:extLst>
          </p:cNvPr>
          <p:cNvSpPr/>
          <p:nvPr/>
        </p:nvSpPr>
        <p:spPr>
          <a:xfrm>
            <a:off x="680434" y="1195582"/>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fr-FR" b="1" dirty="0">
                <a:solidFill>
                  <a:schemeClr val="tx1"/>
                </a:solidFill>
              </a:rPr>
              <a:t>Les </a:t>
            </a:r>
            <a:r>
              <a:rPr lang="fr-FR" b="1" dirty="0" err="1">
                <a:solidFill>
                  <a:schemeClr val="tx1"/>
                </a:solidFill>
              </a:rPr>
              <a:t>Les</a:t>
            </a:r>
            <a:r>
              <a:rPr lang="fr-FR" b="1" dirty="0">
                <a:solidFill>
                  <a:schemeClr val="tx1"/>
                </a:solidFill>
              </a:rPr>
              <a:t> contrôles réglementaires sont réalisés de manière périodique (étalonnage, calibrage, vérification et ajustage) </a:t>
            </a:r>
          </a:p>
        </p:txBody>
      </p:sp>
      <p:sp>
        <p:nvSpPr>
          <p:cNvPr id="13" name="Organigramme : Document 12">
            <a:extLst>
              <a:ext uri="{FF2B5EF4-FFF2-40B4-BE49-F238E27FC236}">
                <a16:creationId xmlns:a16="http://schemas.microsoft.com/office/drawing/2014/main" xmlns="" id="{49312AC2-EED7-1653-409E-75000DB4534B}"/>
              </a:ext>
            </a:extLst>
          </p:cNvPr>
          <p:cNvSpPr/>
          <p:nvPr/>
        </p:nvSpPr>
        <p:spPr>
          <a:xfrm>
            <a:off x="770586" y="1079672"/>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1</a:t>
            </a:r>
          </a:p>
        </p:txBody>
      </p:sp>
      <p:sp>
        <p:nvSpPr>
          <p:cNvPr id="14" name="Rectangle 13">
            <a:hlinkClick r:id="rId3" action="ppaction://hlinksldjump"/>
            <a:extLst>
              <a:ext uri="{FF2B5EF4-FFF2-40B4-BE49-F238E27FC236}">
                <a16:creationId xmlns:a16="http://schemas.microsoft.com/office/drawing/2014/main" xmlns="" id="{C604217C-5E28-24F6-1BEA-792A34E594BA}"/>
              </a:ext>
            </a:extLst>
          </p:cNvPr>
          <p:cNvSpPr/>
          <p:nvPr/>
        </p:nvSpPr>
        <p:spPr>
          <a:xfrm>
            <a:off x="680434" y="1925072"/>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Les interventions et maintenances/contrôles sont enregistrés dans la GMAO</a:t>
            </a:r>
          </a:p>
        </p:txBody>
      </p:sp>
      <p:sp>
        <p:nvSpPr>
          <p:cNvPr id="15" name="Organigramme : Document 14">
            <a:extLst>
              <a:ext uri="{FF2B5EF4-FFF2-40B4-BE49-F238E27FC236}">
                <a16:creationId xmlns:a16="http://schemas.microsoft.com/office/drawing/2014/main" xmlns="" id="{8463A978-AE27-C06D-3916-CB0496052B81}"/>
              </a:ext>
            </a:extLst>
          </p:cNvPr>
          <p:cNvSpPr/>
          <p:nvPr/>
        </p:nvSpPr>
        <p:spPr>
          <a:xfrm>
            <a:off x="770586" y="1809162"/>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2</a:t>
            </a:r>
          </a:p>
        </p:txBody>
      </p:sp>
      <p:sp>
        <p:nvSpPr>
          <p:cNvPr id="16" name="Rectangle 15">
            <a:hlinkClick r:id="rId4" action="ppaction://hlinksldjump"/>
            <a:extLst>
              <a:ext uri="{FF2B5EF4-FFF2-40B4-BE49-F238E27FC236}">
                <a16:creationId xmlns:a16="http://schemas.microsoft.com/office/drawing/2014/main" xmlns="" id="{11B4458E-EFDA-1515-7A9F-774234297058}"/>
              </a:ext>
            </a:extLst>
          </p:cNvPr>
          <p:cNvSpPr/>
          <p:nvPr/>
        </p:nvSpPr>
        <p:spPr>
          <a:xfrm>
            <a:off x="680434" y="2654562"/>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Une méthode de gestion des incertitudes est choisie et mise en œuvre (loi </a:t>
            </a:r>
            <a:r>
              <a:rPr lang="fr-FR" b="1" dirty="0" err="1">
                <a:solidFill>
                  <a:schemeClr val="tx1"/>
                </a:solidFill>
              </a:rPr>
              <a:t>gum</a:t>
            </a:r>
            <a:r>
              <a:rPr lang="fr-FR" b="1" dirty="0">
                <a:solidFill>
                  <a:schemeClr val="tx1"/>
                </a:solidFill>
              </a:rPr>
              <a:t> et normale)</a:t>
            </a:r>
          </a:p>
        </p:txBody>
      </p:sp>
      <p:sp>
        <p:nvSpPr>
          <p:cNvPr id="17" name="Organigramme : Document 16">
            <a:extLst>
              <a:ext uri="{FF2B5EF4-FFF2-40B4-BE49-F238E27FC236}">
                <a16:creationId xmlns:a16="http://schemas.microsoft.com/office/drawing/2014/main" xmlns="" id="{5EE40EF2-7A0B-F79C-5EF2-B5336939E89C}"/>
              </a:ext>
            </a:extLst>
          </p:cNvPr>
          <p:cNvSpPr/>
          <p:nvPr/>
        </p:nvSpPr>
        <p:spPr>
          <a:xfrm>
            <a:off x="770586" y="2538652"/>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3</a:t>
            </a:r>
          </a:p>
        </p:txBody>
      </p:sp>
      <p:sp>
        <p:nvSpPr>
          <p:cNvPr id="18" name="Rectangle 17">
            <a:extLst>
              <a:ext uri="{FF2B5EF4-FFF2-40B4-BE49-F238E27FC236}">
                <a16:creationId xmlns:a16="http://schemas.microsoft.com/office/drawing/2014/main" xmlns="" id="{179505AB-520F-40E3-9244-E6AE38FD58C6}"/>
              </a:ext>
            </a:extLst>
          </p:cNvPr>
          <p:cNvSpPr/>
          <p:nvPr/>
        </p:nvSpPr>
        <p:spPr>
          <a:xfrm>
            <a:off x="765756" y="115910"/>
            <a:ext cx="9514268" cy="90009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chemeClr val="tx1"/>
                </a:solidFill>
                <a:effectLst>
                  <a:outerShdw blurRad="38100" dist="38100" dir="2700000" algn="tl">
                    <a:srgbClr val="000000">
                      <a:alpha val="43137"/>
                    </a:srgbClr>
                  </a:outerShdw>
                </a:effectLst>
              </a:rPr>
              <a:t>Maintenance et métrologie</a:t>
            </a:r>
          </a:p>
        </p:txBody>
      </p:sp>
      <p:sp>
        <p:nvSpPr>
          <p:cNvPr id="4" name="Rectangle 3">
            <a:hlinkClick r:id="rId5" action="ppaction://hlinksldjump"/>
            <a:extLst>
              <a:ext uri="{FF2B5EF4-FFF2-40B4-BE49-F238E27FC236}">
                <a16:creationId xmlns:a16="http://schemas.microsoft.com/office/drawing/2014/main" xmlns="" id="{BE29B5DA-9573-3965-A9A8-90CF2A47C0A0}"/>
              </a:ext>
            </a:extLst>
          </p:cNvPr>
          <p:cNvSpPr/>
          <p:nvPr/>
        </p:nvSpPr>
        <p:spPr>
          <a:xfrm>
            <a:off x="680434" y="3388658"/>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Les valeurs d'étalonnage issues du contrôle de l'ECME sont prises en compte  (EMT)</a:t>
            </a:r>
          </a:p>
        </p:txBody>
      </p:sp>
      <p:sp>
        <p:nvSpPr>
          <p:cNvPr id="5" name="Organigramme : Document 4">
            <a:extLst>
              <a:ext uri="{FF2B5EF4-FFF2-40B4-BE49-F238E27FC236}">
                <a16:creationId xmlns:a16="http://schemas.microsoft.com/office/drawing/2014/main" xmlns="" id="{8CF5B002-311D-03BD-B3BA-9A37DA597396}"/>
              </a:ext>
            </a:extLst>
          </p:cNvPr>
          <p:cNvSpPr/>
          <p:nvPr/>
        </p:nvSpPr>
        <p:spPr>
          <a:xfrm>
            <a:off x="770586" y="3272748"/>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4</a:t>
            </a:r>
          </a:p>
        </p:txBody>
      </p:sp>
      <p:sp>
        <p:nvSpPr>
          <p:cNvPr id="8" name="Rectangle 7">
            <a:hlinkClick r:id="rId6" action="ppaction://hlinksldjump"/>
            <a:extLst>
              <a:ext uri="{FF2B5EF4-FFF2-40B4-BE49-F238E27FC236}">
                <a16:creationId xmlns:a16="http://schemas.microsoft.com/office/drawing/2014/main" xmlns="" id="{F0373451-95A1-06EF-21F9-5F7D2993EC10}"/>
              </a:ext>
            </a:extLst>
          </p:cNvPr>
          <p:cNvSpPr/>
          <p:nvPr/>
        </p:nvSpPr>
        <p:spPr>
          <a:xfrm>
            <a:off x="680434" y="4122754"/>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Une procédure de gestion des ECME en cas de non-conformité est établie ( </a:t>
            </a:r>
            <a:r>
              <a:rPr lang="fr-FR" b="1" dirty="0" err="1">
                <a:solidFill>
                  <a:schemeClr val="tx1"/>
                </a:solidFill>
              </a:rPr>
              <a:t>échantillonage</a:t>
            </a:r>
            <a:r>
              <a:rPr lang="fr-FR" b="1" dirty="0">
                <a:solidFill>
                  <a:schemeClr val="tx1"/>
                </a:solidFill>
              </a:rPr>
              <a:t> )</a:t>
            </a:r>
          </a:p>
        </p:txBody>
      </p:sp>
      <p:sp>
        <p:nvSpPr>
          <p:cNvPr id="10" name="Organigramme : Document 9">
            <a:extLst>
              <a:ext uri="{FF2B5EF4-FFF2-40B4-BE49-F238E27FC236}">
                <a16:creationId xmlns:a16="http://schemas.microsoft.com/office/drawing/2014/main" xmlns="" id="{50106DB7-0203-1E89-B5A0-992A78E8F240}"/>
              </a:ext>
            </a:extLst>
          </p:cNvPr>
          <p:cNvSpPr/>
          <p:nvPr/>
        </p:nvSpPr>
        <p:spPr>
          <a:xfrm>
            <a:off x="770586" y="4006844"/>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5</a:t>
            </a:r>
          </a:p>
        </p:txBody>
      </p:sp>
      <p:sp>
        <p:nvSpPr>
          <p:cNvPr id="11" name="Rectangle 10">
            <a:hlinkClick r:id="rId7" action="ppaction://hlinksldjump"/>
            <a:extLst>
              <a:ext uri="{FF2B5EF4-FFF2-40B4-BE49-F238E27FC236}">
                <a16:creationId xmlns:a16="http://schemas.microsoft.com/office/drawing/2014/main" xmlns="" id="{C79FBF8E-8FEB-6255-06AA-1F93844E9EBE}"/>
              </a:ext>
            </a:extLst>
          </p:cNvPr>
          <p:cNvSpPr/>
          <p:nvPr/>
        </p:nvSpPr>
        <p:spPr>
          <a:xfrm>
            <a:off x="680434" y="4856850"/>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La traçabilité entre les ECME utilisés et les DM contrôlés peut être établie facilement</a:t>
            </a:r>
          </a:p>
        </p:txBody>
      </p:sp>
      <p:sp>
        <p:nvSpPr>
          <p:cNvPr id="19" name="Organigramme : Document 18">
            <a:extLst>
              <a:ext uri="{FF2B5EF4-FFF2-40B4-BE49-F238E27FC236}">
                <a16:creationId xmlns:a16="http://schemas.microsoft.com/office/drawing/2014/main" xmlns="" id="{E14BFDC9-434B-D4CB-B745-93ACE7CD1A7B}"/>
              </a:ext>
            </a:extLst>
          </p:cNvPr>
          <p:cNvSpPr/>
          <p:nvPr/>
        </p:nvSpPr>
        <p:spPr>
          <a:xfrm>
            <a:off x="770586" y="4740940"/>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6</a:t>
            </a:r>
          </a:p>
        </p:txBody>
      </p:sp>
      <p:pic>
        <p:nvPicPr>
          <p:cNvPr id="6" name="Picture 7" descr="Logo">
            <a:extLst>
              <a:ext uri="{FF2B5EF4-FFF2-40B4-BE49-F238E27FC236}">
                <a16:creationId xmlns:a16="http://schemas.microsoft.com/office/drawing/2014/main" xmlns="" id="{78D41CAC-D01D-1C43-E914-3B4CBFEAD766}"/>
              </a:ext>
            </a:extLst>
          </p:cNvPr>
          <p:cNvPicPr>
            <a:picLocks noChangeAspect="1" noChangeArrowheads="1"/>
          </p:cNvPicPr>
          <p:nvPr/>
        </p:nvPicPr>
        <p:blipFill>
          <a:blip r:embed="rId8"/>
          <a:srcRect/>
          <a:stretch>
            <a:fillRect/>
          </a:stretch>
        </p:blipFill>
        <p:spPr bwMode="auto">
          <a:xfrm>
            <a:off x="10419616" y="161612"/>
            <a:ext cx="1570008" cy="608654"/>
          </a:xfrm>
          <a:prstGeom prst="rect">
            <a:avLst/>
          </a:prstGeom>
          <a:noFill/>
          <a:ln w="9525">
            <a:noFill/>
            <a:miter lim="800000"/>
            <a:headEnd/>
            <a:tailEnd/>
          </a:ln>
        </p:spPr>
      </p:pic>
      <p:sp>
        <p:nvSpPr>
          <p:cNvPr id="7" name="Rectangle 6">
            <a:hlinkClick r:id="rId9" action="ppaction://hlinksldjump"/>
            <a:extLst>
              <a:ext uri="{FF2B5EF4-FFF2-40B4-BE49-F238E27FC236}">
                <a16:creationId xmlns:a16="http://schemas.microsoft.com/office/drawing/2014/main" xmlns="" id="{9566B03E-F5C1-31CE-3C8A-FC2AE508A22F}"/>
              </a:ext>
            </a:extLst>
          </p:cNvPr>
          <p:cNvSpPr/>
          <p:nvPr/>
        </p:nvSpPr>
        <p:spPr>
          <a:xfrm>
            <a:off x="680434" y="5625918"/>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Vérifier les contrôles réalisés par les sociétés externe et leur accréditation</a:t>
            </a:r>
          </a:p>
        </p:txBody>
      </p:sp>
      <p:sp>
        <p:nvSpPr>
          <p:cNvPr id="20" name="Organigramme : Document 19">
            <a:extLst>
              <a:ext uri="{FF2B5EF4-FFF2-40B4-BE49-F238E27FC236}">
                <a16:creationId xmlns:a16="http://schemas.microsoft.com/office/drawing/2014/main" xmlns="" id="{E3B19285-9EB7-6543-1F5B-C0442DDED251}"/>
              </a:ext>
            </a:extLst>
          </p:cNvPr>
          <p:cNvSpPr/>
          <p:nvPr/>
        </p:nvSpPr>
        <p:spPr>
          <a:xfrm>
            <a:off x="770586" y="5510008"/>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7</a:t>
            </a:r>
          </a:p>
        </p:txBody>
      </p:sp>
    </p:spTree>
    <p:extLst>
      <p:ext uri="{BB962C8B-B14F-4D97-AF65-F5344CB8AC3E}">
        <p14:creationId xmlns:p14="http://schemas.microsoft.com/office/powerpoint/2010/main" xmlns="" val="612037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0376171D-D9CB-1220-686D-B11409FF4994}"/>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C7F06B45-9531-B439-DDA7-978F43962C13}"/>
              </a:ext>
            </a:extLst>
          </p:cNvPr>
          <p:cNvSpPr>
            <a:spLocks noGrp="1"/>
          </p:cNvSpPr>
          <p:nvPr>
            <p:ph type="ftr" sz="quarter" idx="11"/>
          </p:nvPr>
        </p:nvSpPr>
        <p:spPr>
          <a:xfrm>
            <a:off x="4038599" y="6356350"/>
            <a:ext cx="4770549"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Bouton d’action : accueil 3">
            <a:hlinkClick r:id="" action="ppaction://hlinkshowjump?jump=firstslide" highlightClick="1"/>
            <a:extLst>
              <a:ext uri="{FF2B5EF4-FFF2-40B4-BE49-F238E27FC236}">
                <a16:creationId xmlns:a16="http://schemas.microsoft.com/office/drawing/2014/main" xmlns="" id="{71CB03E4-8F71-82CC-B9A9-FEEBBEEB5CF7}"/>
              </a:ext>
            </a:extLst>
          </p:cNvPr>
          <p:cNvSpPr/>
          <p:nvPr/>
        </p:nvSpPr>
        <p:spPr>
          <a:xfrm>
            <a:off x="10599313" y="3721995"/>
            <a:ext cx="1210614" cy="798490"/>
          </a:xfrm>
          <a:prstGeom prst="actionButtonHom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xmlns="" id="{5E5C56A1-03A9-EA11-A5DB-7205391065AF}"/>
              </a:ext>
            </a:extLst>
          </p:cNvPr>
          <p:cNvSpPr/>
          <p:nvPr/>
        </p:nvSpPr>
        <p:spPr>
          <a:xfrm>
            <a:off x="461493" y="1578960"/>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fr-FR" b="1" dirty="0">
                <a:solidFill>
                  <a:schemeClr val="tx1"/>
                </a:solidFill>
              </a:rPr>
              <a:t>Les contrôles réglementaires sont réalisés de manière périodique (étalonnage, calibrage)</a:t>
            </a:r>
          </a:p>
        </p:txBody>
      </p:sp>
      <p:sp>
        <p:nvSpPr>
          <p:cNvPr id="6" name="Organigramme : Document 5">
            <a:extLst>
              <a:ext uri="{FF2B5EF4-FFF2-40B4-BE49-F238E27FC236}">
                <a16:creationId xmlns:a16="http://schemas.microsoft.com/office/drawing/2014/main" xmlns="" id="{ACA183E1-58E4-A718-05FF-AD0C499E68F1}"/>
              </a:ext>
            </a:extLst>
          </p:cNvPr>
          <p:cNvSpPr/>
          <p:nvPr/>
        </p:nvSpPr>
        <p:spPr>
          <a:xfrm>
            <a:off x="551645" y="1463050"/>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1</a:t>
            </a:r>
          </a:p>
        </p:txBody>
      </p:sp>
      <p:sp>
        <p:nvSpPr>
          <p:cNvPr id="7" name="Flèche : droite 6">
            <a:hlinkClick r:id="rId2" action="ppaction://hlinksldjump"/>
            <a:extLst>
              <a:ext uri="{FF2B5EF4-FFF2-40B4-BE49-F238E27FC236}">
                <a16:creationId xmlns:a16="http://schemas.microsoft.com/office/drawing/2014/main" xmlns="" id="{07F1EEF1-7D45-9439-0DD9-E2914F64258F}"/>
              </a:ext>
            </a:extLst>
          </p:cNvPr>
          <p:cNvSpPr/>
          <p:nvPr/>
        </p:nvSpPr>
        <p:spPr>
          <a:xfrm>
            <a:off x="10599314" y="4765183"/>
            <a:ext cx="1210614" cy="425003"/>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83615BB4-B694-4805-7EEE-226E0FBAC75D}"/>
              </a:ext>
            </a:extLst>
          </p:cNvPr>
          <p:cNvSpPr/>
          <p:nvPr/>
        </p:nvSpPr>
        <p:spPr>
          <a:xfrm rot="5400000">
            <a:off x="10824692" y="5248142"/>
            <a:ext cx="798489" cy="1171979"/>
          </a:xfrm>
          <a:prstGeom prst="utur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D16881D9-F215-1A04-B102-49D89AD2B848}"/>
              </a:ext>
            </a:extLst>
          </p:cNvPr>
          <p:cNvSpPr/>
          <p:nvPr/>
        </p:nvSpPr>
        <p:spPr>
          <a:xfrm>
            <a:off x="1193978" y="2568037"/>
            <a:ext cx="8194183" cy="1660414"/>
          </a:xfrm>
          <a:prstGeom prst="rect">
            <a:avLst/>
          </a:prstGeom>
          <a:solidFill>
            <a:schemeClr val="bg1"/>
          </a:solidFill>
          <a:ln w="57150">
            <a:solidFill>
              <a:srgbClr val="92D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Les ECME sont contrôlés de manière périodique par un prestataire externe agréé. L’étalonnage et la vérification annuelle est obligatoire. </a:t>
            </a:r>
            <a:r>
              <a:rPr lang="fr-FR" sz="2000" b="1" dirty="0">
                <a:solidFill>
                  <a:schemeClr val="tx1"/>
                </a:solidFill>
              </a:rPr>
              <a:t>Un macaron de contrôle est appliqué sur l’ECME</a:t>
            </a:r>
            <a:endParaRPr lang="fr-FR" dirty="0">
              <a:solidFill>
                <a:schemeClr val="tx1"/>
              </a:solidFill>
            </a:endParaRPr>
          </a:p>
        </p:txBody>
      </p:sp>
      <p:sp>
        <p:nvSpPr>
          <p:cNvPr id="10" name="Rectangle : coins arrondis 9">
            <a:extLst>
              <a:ext uri="{FF2B5EF4-FFF2-40B4-BE49-F238E27FC236}">
                <a16:creationId xmlns:a16="http://schemas.microsoft.com/office/drawing/2014/main" xmlns="" id="{68613AC6-3ED2-E3D5-E0BB-E02EC6D7FC35}"/>
              </a:ext>
            </a:extLst>
          </p:cNvPr>
          <p:cNvSpPr/>
          <p:nvPr/>
        </p:nvSpPr>
        <p:spPr>
          <a:xfrm>
            <a:off x="1193977" y="4533368"/>
            <a:ext cx="8194183" cy="1146220"/>
          </a:xfrm>
          <a:prstGeom prst="roundRect">
            <a:avLst/>
          </a:prstGeom>
          <a:ln>
            <a:noFill/>
          </a:ln>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 </a:t>
            </a:r>
            <a:r>
              <a:rPr lang="fr-FR" dirty="0"/>
              <a:t>le Certificat de conformité du prestataire, un rapport des valeurs d’étalonnage</a:t>
            </a:r>
          </a:p>
        </p:txBody>
      </p:sp>
      <p:sp>
        <p:nvSpPr>
          <p:cNvPr id="11" name="Rectangle 10">
            <a:extLst>
              <a:ext uri="{FF2B5EF4-FFF2-40B4-BE49-F238E27FC236}">
                <a16:creationId xmlns:a16="http://schemas.microsoft.com/office/drawing/2014/main" xmlns="" id="{E97B39D0-D02C-7226-DF43-F76970DF2429}"/>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00B050"/>
                </a:solidFill>
                <a:effectLst>
                  <a:outerShdw blurRad="38100" dist="38100" dir="2700000" algn="tl">
                    <a:srgbClr val="000000">
                      <a:alpha val="43137"/>
                    </a:srgbClr>
                  </a:outerShdw>
                </a:effectLst>
              </a:rPr>
              <a:t>MAINTENANCE ET METROLOGIE</a:t>
            </a:r>
          </a:p>
        </p:txBody>
      </p:sp>
      <p:pic>
        <p:nvPicPr>
          <p:cNvPr id="12" name="Picture 7" descr="Logo">
            <a:extLst>
              <a:ext uri="{FF2B5EF4-FFF2-40B4-BE49-F238E27FC236}">
                <a16:creationId xmlns:a16="http://schemas.microsoft.com/office/drawing/2014/main" xmlns="" id="{DAE7CE6B-A7BE-AE22-854D-7F6379C2BD89}"/>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3544001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A71D3C63-2A63-5A8E-FC94-DC1844C02D88}"/>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5946DDF6-8144-7E5A-E5E7-2827C9C695A6}"/>
              </a:ext>
            </a:extLst>
          </p:cNvPr>
          <p:cNvSpPr>
            <a:spLocks noGrp="1"/>
          </p:cNvSpPr>
          <p:nvPr>
            <p:ph type="ftr" sz="quarter" idx="11"/>
          </p:nvPr>
        </p:nvSpPr>
        <p:spPr>
          <a:xfrm>
            <a:off x="4038600" y="6356350"/>
            <a:ext cx="475767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Bouton d’action : accueil 3">
            <a:hlinkClick r:id="" action="ppaction://hlinkshowjump?jump=firstslide" highlightClick="1"/>
            <a:extLst>
              <a:ext uri="{FF2B5EF4-FFF2-40B4-BE49-F238E27FC236}">
                <a16:creationId xmlns:a16="http://schemas.microsoft.com/office/drawing/2014/main" xmlns="" id="{9C80FFED-BEF4-D165-76BE-AD0A597608DA}"/>
              </a:ext>
            </a:extLst>
          </p:cNvPr>
          <p:cNvSpPr/>
          <p:nvPr/>
        </p:nvSpPr>
        <p:spPr>
          <a:xfrm>
            <a:off x="10599313" y="3721995"/>
            <a:ext cx="1210614" cy="798490"/>
          </a:xfrm>
          <a:prstGeom prst="actionButtonHom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xmlns="" id="{A2DF92B2-4BD2-C447-1B22-5A4D9607D54C}"/>
              </a:ext>
            </a:extLst>
          </p:cNvPr>
          <p:cNvSpPr/>
          <p:nvPr/>
        </p:nvSpPr>
        <p:spPr>
          <a:xfrm>
            <a:off x="461493" y="1669113"/>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a:solidFill>
                  <a:schemeClr val="tx1"/>
                </a:solidFill>
              </a:rPr>
              <a:t>Les interventions et maintenances/contrôles sont enregistrés dans la GMAO</a:t>
            </a:r>
            <a:endParaRPr lang="fr-FR" b="1" dirty="0">
              <a:solidFill>
                <a:schemeClr val="tx1"/>
              </a:solidFill>
            </a:endParaRPr>
          </a:p>
        </p:txBody>
      </p:sp>
      <p:sp>
        <p:nvSpPr>
          <p:cNvPr id="6" name="Organigramme : Document 5">
            <a:extLst>
              <a:ext uri="{FF2B5EF4-FFF2-40B4-BE49-F238E27FC236}">
                <a16:creationId xmlns:a16="http://schemas.microsoft.com/office/drawing/2014/main" xmlns="" id="{64C63519-E688-DDC8-CC54-6AF21CF45AC1}"/>
              </a:ext>
            </a:extLst>
          </p:cNvPr>
          <p:cNvSpPr/>
          <p:nvPr/>
        </p:nvSpPr>
        <p:spPr>
          <a:xfrm>
            <a:off x="551645" y="1553203"/>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2</a:t>
            </a:r>
          </a:p>
        </p:txBody>
      </p:sp>
      <p:sp>
        <p:nvSpPr>
          <p:cNvPr id="7" name="Flèche : droite 6">
            <a:hlinkClick r:id="rId2" action="ppaction://hlinksldjump"/>
            <a:extLst>
              <a:ext uri="{FF2B5EF4-FFF2-40B4-BE49-F238E27FC236}">
                <a16:creationId xmlns:a16="http://schemas.microsoft.com/office/drawing/2014/main" xmlns="" id="{45E2DA0C-87C8-98ED-AC17-003FD7546CFF}"/>
              </a:ext>
            </a:extLst>
          </p:cNvPr>
          <p:cNvSpPr/>
          <p:nvPr/>
        </p:nvSpPr>
        <p:spPr>
          <a:xfrm>
            <a:off x="10599314" y="4765183"/>
            <a:ext cx="1210614" cy="425003"/>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A14F14C9-AAE9-9224-B944-AF0F9CF05E1E}"/>
              </a:ext>
            </a:extLst>
          </p:cNvPr>
          <p:cNvSpPr/>
          <p:nvPr/>
        </p:nvSpPr>
        <p:spPr>
          <a:xfrm rot="5400000">
            <a:off x="10824692" y="5248142"/>
            <a:ext cx="798489" cy="1171979"/>
          </a:xfrm>
          <a:prstGeom prst="utur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A538CE4A-3497-B7D4-EBDA-F72A79ECB779}"/>
              </a:ext>
            </a:extLst>
          </p:cNvPr>
          <p:cNvSpPr/>
          <p:nvPr/>
        </p:nvSpPr>
        <p:spPr>
          <a:xfrm>
            <a:off x="1258909" y="2525225"/>
            <a:ext cx="8194183" cy="1660414"/>
          </a:xfrm>
          <a:prstGeom prst="rect">
            <a:avLst/>
          </a:prstGeom>
          <a:solidFill>
            <a:schemeClr val="bg1"/>
          </a:solidFill>
          <a:ln w="57150">
            <a:solidFill>
              <a:srgbClr val="92D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La traçabilité des interventions, maintenance et contrôle, </a:t>
            </a:r>
            <a:r>
              <a:rPr lang="fr-FR" sz="2000" b="1" dirty="0">
                <a:solidFill>
                  <a:schemeClr val="tx1"/>
                </a:solidFill>
              </a:rPr>
              <a:t>est réalisée dans </a:t>
            </a:r>
            <a:r>
              <a:rPr lang="fr-FR" sz="2000" b="1" dirty="0"/>
              <a:t>GMAO et dans le RSQM </a:t>
            </a:r>
            <a:endParaRPr lang="fr-FR" dirty="0"/>
          </a:p>
        </p:txBody>
      </p:sp>
      <p:sp>
        <p:nvSpPr>
          <p:cNvPr id="10" name="Rectangle : coins arrondis 9">
            <a:extLst>
              <a:ext uri="{FF2B5EF4-FFF2-40B4-BE49-F238E27FC236}">
                <a16:creationId xmlns:a16="http://schemas.microsoft.com/office/drawing/2014/main" xmlns="" id="{75C55DD4-32B5-39AC-D131-C01F26E1B019}"/>
              </a:ext>
            </a:extLst>
          </p:cNvPr>
          <p:cNvSpPr/>
          <p:nvPr/>
        </p:nvSpPr>
        <p:spPr>
          <a:xfrm>
            <a:off x="1258909" y="4623520"/>
            <a:ext cx="8194182" cy="798490"/>
          </a:xfrm>
          <a:prstGeom prst="roundRect">
            <a:avLst/>
          </a:prstGeom>
          <a:ln>
            <a:noFill/>
          </a:ln>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 </a:t>
            </a:r>
            <a:r>
              <a:rPr lang="fr-FR" dirty="0"/>
              <a:t>la fiche de vie de </a:t>
            </a:r>
            <a:r>
              <a:rPr lang="fr-FR" dirty="0">
                <a:solidFill>
                  <a:schemeClr val="bg1"/>
                </a:solidFill>
              </a:rPr>
              <a:t>l’ECME et les documents d’interventions </a:t>
            </a:r>
          </a:p>
        </p:txBody>
      </p:sp>
      <p:sp>
        <p:nvSpPr>
          <p:cNvPr id="11" name="Rectangle 10">
            <a:extLst>
              <a:ext uri="{FF2B5EF4-FFF2-40B4-BE49-F238E27FC236}">
                <a16:creationId xmlns:a16="http://schemas.microsoft.com/office/drawing/2014/main" xmlns="" id="{80DC6512-29B9-3250-E918-EAC1D79BB748}"/>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00B050"/>
                </a:solidFill>
                <a:effectLst>
                  <a:outerShdw blurRad="38100" dist="38100" dir="2700000" algn="tl">
                    <a:srgbClr val="000000">
                      <a:alpha val="43137"/>
                    </a:srgbClr>
                  </a:outerShdw>
                </a:effectLst>
              </a:rPr>
              <a:t>MAINTENANCE ET METROLOGIE</a:t>
            </a:r>
          </a:p>
        </p:txBody>
      </p:sp>
      <p:pic>
        <p:nvPicPr>
          <p:cNvPr id="12" name="Picture 7" descr="Logo">
            <a:extLst>
              <a:ext uri="{FF2B5EF4-FFF2-40B4-BE49-F238E27FC236}">
                <a16:creationId xmlns:a16="http://schemas.microsoft.com/office/drawing/2014/main" xmlns="" id="{BA1D0623-98A2-4F1B-E54B-54290F0B778D}"/>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2287989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a:extLst>
              <a:ext uri="{FF2B5EF4-FFF2-40B4-BE49-F238E27FC236}">
                <a16:creationId xmlns:a16="http://schemas.microsoft.com/office/drawing/2014/main" xmlns="" id="{C56BCFE3-82B8-33AD-ABF9-8956FC4AA51B}"/>
              </a:ext>
            </a:extLst>
          </p:cNvPr>
          <p:cNvSpPr>
            <a:spLocks noGrp="1"/>
          </p:cNvSpPr>
          <p:nvPr>
            <p:ph type="dt" sz="half" idx="10"/>
          </p:nvPr>
        </p:nvSpPr>
        <p:spPr/>
        <p:txBody>
          <a:bodyPr/>
          <a:lstStyle/>
          <a:p>
            <a:fld id="{B23760C8-C5D2-41D5-B12D-FB52D40067F6}" type="datetime1">
              <a:rPr lang="fr-FR" smtClean="0"/>
              <a:pPr/>
              <a:t>13/04/2023</a:t>
            </a:fld>
            <a:endParaRPr lang="fr-FR"/>
          </a:p>
        </p:txBody>
      </p:sp>
      <p:sp>
        <p:nvSpPr>
          <p:cNvPr id="6" name="Espace réservé du pied de page 5">
            <a:extLst>
              <a:ext uri="{FF2B5EF4-FFF2-40B4-BE49-F238E27FC236}">
                <a16:creationId xmlns:a16="http://schemas.microsoft.com/office/drawing/2014/main" xmlns="" id="{B302429E-18C6-BC8F-3505-0CE141812D45}"/>
              </a:ext>
            </a:extLst>
          </p:cNvPr>
          <p:cNvSpPr>
            <a:spLocks noGrp="1"/>
          </p:cNvSpPr>
          <p:nvPr>
            <p:ph type="ftr" sz="quarter" idx="11"/>
          </p:nvPr>
        </p:nvSpPr>
        <p:spPr>
          <a:xfrm>
            <a:off x="2846231" y="6356350"/>
            <a:ext cx="6851561" cy="365125"/>
          </a:xfrm>
        </p:spPr>
        <p:txBody>
          <a:bodyPr vert="horz" lIns="91440" tIns="45720" rIns="91440" bIns="45720" rtlCol="0" anchor="ct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8" name="Bouton d’action : accueil 7">
            <a:hlinkClick r:id="" action="ppaction://hlinkshowjump?jump=firstslide" highlightClick="1"/>
            <a:extLst>
              <a:ext uri="{FF2B5EF4-FFF2-40B4-BE49-F238E27FC236}">
                <a16:creationId xmlns:a16="http://schemas.microsoft.com/office/drawing/2014/main" xmlns="" id="{B073D597-ABA6-C131-0E2E-E92938D6BC4D}"/>
              </a:ext>
            </a:extLst>
          </p:cNvPr>
          <p:cNvSpPr/>
          <p:nvPr/>
        </p:nvSpPr>
        <p:spPr>
          <a:xfrm>
            <a:off x="10599313" y="4649273"/>
            <a:ext cx="1210614" cy="798490"/>
          </a:xfrm>
          <a:prstGeom prst="actionButtonHom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 name="Groupe 3">
            <a:extLst>
              <a:ext uri="{FF2B5EF4-FFF2-40B4-BE49-F238E27FC236}">
                <a16:creationId xmlns:a16="http://schemas.microsoft.com/office/drawing/2014/main" xmlns="" id="{2745A30D-6854-D031-437D-DD78FCC72870}"/>
              </a:ext>
            </a:extLst>
          </p:cNvPr>
          <p:cNvGrpSpPr/>
          <p:nvPr/>
        </p:nvGrpSpPr>
        <p:grpSpPr>
          <a:xfrm>
            <a:off x="693313" y="3357133"/>
            <a:ext cx="9659155" cy="618186"/>
            <a:chOff x="693313" y="3782139"/>
            <a:chExt cx="9659155" cy="618186"/>
          </a:xfrm>
        </p:grpSpPr>
        <p:sp>
          <p:nvSpPr>
            <p:cNvPr id="11" name="Rectangle 10">
              <a:hlinkClick r:id="rId2" action="ppaction://hlinksldjump"/>
              <a:extLst>
                <a:ext uri="{FF2B5EF4-FFF2-40B4-BE49-F238E27FC236}">
                  <a16:creationId xmlns:a16="http://schemas.microsoft.com/office/drawing/2014/main" xmlns="" id="{7CBD47FB-A0E7-259B-81B7-404916FA59AD}"/>
                </a:ext>
              </a:extLst>
            </p:cNvPr>
            <p:cNvSpPr/>
            <p:nvPr/>
          </p:nvSpPr>
          <p:spPr>
            <a:xfrm>
              <a:off x="693313" y="3898049"/>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Une procédure d'utilisation rapide de l'ECME est disponible et consultable</a:t>
              </a:r>
            </a:p>
          </p:txBody>
        </p:sp>
        <p:sp>
          <p:nvSpPr>
            <p:cNvPr id="12" name="Organigramme : Document 11">
              <a:extLst>
                <a:ext uri="{FF2B5EF4-FFF2-40B4-BE49-F238E27FC236}">
                  <a16:creationId xmlns:a16="http://schemas.microsoft.com/office/drawing/2014/main" xmlns="" id="{D53A8A6B-E70F-CC82-78AF-843E4BCACDDF}"/>
                </a:ext>
              </a:extLst>
            </p:cNvPr>
            <p:cNvSpPr/>
            <p:nvPr/>
          </p:nvSpPr>
          <p:spPr>
            <a:xfrm>
              <a:off x="783465" y="3782139"/>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4</a:t>
              </a:r>
            </a:p>
          </p:txBody>
        </p:sp>
      </p:grpSp>
      <p:grpSp>
        <p:nvGrpSpPr>
          <p:cNvPr id="10" name="Groupe 9">
            <a:extLst>
              <a:ext uri="{FF2B5EF4-FFF2-40B4-BE49-F238E27FC236}">
                <a16:creationId xmlns:a16="http://schemas.microsoft.com/office/drawing/2014/main" xmlns="" id="{4B370FC0-5505-4C6B-E144-F265C1882F54}"/>
              </a:ext>
            </a:extLst>
          </p:cNvPr>
          <p:cNvGrpSpPr/>
          <p:nvPr/>
        </p:nvGrpSpPr>
        <p:grpSpPr>
          <a:xfrm>
            <a:off x="693313" y="1156946"/>
            <a:ext cx="9659155" cy="643944"/>
            <a:chOff x="693313" y="1466042"/>
            <a:chExt cx="9659155" cy="643944"/>
          </a:xfrm>
        </p:grpSpPr>
        <p:sp>
          <p:nvSpPr>
            <p:cNvPr id="13" name="Rectangle 12">
              <a:hlinkClick r:id="rId3" action="ppaction://hlinksldjump"/>
              <a:extLst>
                <a:ext uri="{FF2B5EF4-FFF2-40B4-BE49-F238E27FC236}">
                  <a16:creationId xmlns:a16="http://schemas.microsoft.com/office/drawing/2014/main" xmlns="" id="{34B6039C-F41F-6DAE-58C8-46DA92F59B42}"/>
                </a:ext>
              </a:extLst>
            </p:cNvPr>
            <p:cNvSpPr/>
            <p:nvPr/>
          </p:nvSpPr>
          <p:spPr>
            <a:xfrm>
              <a:off x="693313" y="1607710"/>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La mise en service de l'ECME a été réalisée par le fournisseur</a:t>
              </a:r>
            </a:p>
          </p:txBody>
        </p:sp>
        <p:sp>
          <p:nvSpPr>
            <p:cNvPr id="14" name="Organigramme : Document 13">
              <a:extLst>
                <a:ext uri="{FF2B5EF4-FFF2-40B4-BE49-F238E27FC236}">
                  <a16:creationId xmlns:a16="http://schemas.microsoft.com/office/drawing/2014/main" xmlns="" id="{10E8E833-9BCE-1716-259B-AA792077C7F1}"/>
                </a:ext>
              </a:extLst>
            </p:cNvPr>
            <p:cNvSpPr/>
            <p:nvPr/>
          </p:nvSpPr>
          <p:spPr>
            <a:xfrm>
              <a:off x="783465" y="1466042"/>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1</a:t>
              </a:r>
            </a:p>
          </p:txBody>
        </p:sp>
      </p:grpSp>
      <p:grpSp>
        <p:nvGrpSpPr>
          <p:cNvPr id="2" name="Groupe 1">
            <a:extLst>
              <a:ext uri="{FF2B5EF4-FFF2-40B4-BE49-F238E27FC236}">
                <a16:creationId xmlns:a16="http://schemas.microsoft.com/office/drawing/2014/main" xmlns="" id="{D3266CC4-61D5-178B-DAB5-D245915754E4}"/>
              </a:ext>
            </a:extLst>
          </p:cNvPr>
          <p:cNvGrpSpPr/>
          <p:nvPr/>
        </p:nvGrpSpPr>
        <p:grpSpPr>
          <a:xfrm>
            <a:off x="693313" y="1915950"/>
            <a:ext cx="9659155" cy="605306"/>
            <a:chOff x="693313" y="2250804"/>
            <a:chExt cx="9659155" cy="605306"/>
          </a:xfrm>
        </p:grpSpPr>
        <p:sp>
          <p:nvSpPr>
            <p:cNvPr id="15" name="Rectangle 14">
              <a:hlinkClick r:id="rId4" action="ppaction://hlinksldjump"/>
              <a:extLst>
                <a:ext uri="{FF2B5EF4-FFF2-40B4-BE49-F238E27FC236}">
                  <a16:creationId xmlns:a16="http://schemas.microsoft.com/office/drawing/2014/main" xmlns="" id="{C3272313-0FA5-6740-50A1-2BC14E45FAB9}"/>
                </a:ext>
              </a:extLst>
            </p:cNvPr>
            <p:cNvSpPr/>
            <p:nvPr/>
          </p:nvSpPr>
          <p:spPr>
            <a:xfrm>
              <a:off x="693313" y="2353834"/>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Les documents nécessaires à l'utilisation de l'ECME sont stockés et consultables </a:t>
              </a:r>
            </a:p>
          </p:txBody>
        </p:sp>
        <p:sp>
          <p:nvSpPr>
            <p:cNvPr id="16" name="Organigramme : Document 15">
              <a:extLst>
                <a:ext uri="{FF2B5EF4-FFF2-40B4-BE49-F238E27FC236}">
                  <a16:creationId xmlns:a16="http://schemas.microsoft.com/office/drawing/2014/main" xmlns="" id="{094D5398-AEAF-1939-1FC7-96A970CC9A69}"/>
                </a:ext>
              </a:extLst>
            </p:cNvPr>
            <p:cNvSpPr/>
            <p:nvPr/>
          </p:nvSpPr>
          <p:spPr>
            <a:xfrm>
              <a:off x="783465" y="2250804"/>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2</a:t>
              </a:r>
            </a:p>
          </p:txBody>
        </p:sp>
      </p:grpSp>
      <p:grpSp>
        <p:nvGrpSpPr>
          <p:cNvPr id="3" name="Groupe 2">
            <a:extLst>
              <a:ext uri="{FF2B5EF4-FFF2-40B4-BE49-F238E27FC236}">
                <a16:creationId xmlns:a16="http://schemas.microsoft.com/office/drawing/2014/main" xmlns="" id="{25557D49-282B-310D-D7BA-B4D6B8940271}"/>
              </a:ext>
            </a:extLst>
          </p:cNvPr>
          <p:cNvGrpSpPr/>
          <p:nvPr/>
        </p:nvGrpSpPr>
        <p:grpSpPr>
          <a:xfrm>
            <a:off x="693313" y="2641683"/>
            <a:ext cx="9659155" cy="618186"/>
            <a:chOff x="693313" y="3028053"/>
            <a:chExt cx="9659155" cy="618186"/>
          </a:xfrm>
        </p:grpSpPr>
        <p:sp>
          <p:nvSpPr>
            <p:cNvPr id="17" name="Rectangle 16">
              <a:hlinkClick r:id="rId5" action="ppaction://hlinksldjump"/>
              <a:extLst>
                <a:ext uri="{FF2B5EF4-FFF2-40B4-BE49-F238E27FC236}">
                  <a16:creationId xmlns:a16="http://schemas.microsoft.com/office/drawing/2014/main" xmlns="" id="{4C57D69D-B75B-1E62-5F67-7C61FD18054E}"/>
                </a:ext>
              </a:extLst>
            </p:cNvPr>
            <p:cNvSpPr/>
            <p:nvPr/>
          </p:nvSpPr>
          <p:spPr>
            <a:xfrm>
              <a:off x="693313" y="3143963"/>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 personnel utilisateur a été formé à l'utilisation de l'ECME</a:t>
              </a:r>
            </a:p>
          </p:txBody>
        </p:sp>
        <p:sp>
          <p:nvSpPr>
            <p:cNvPr id="18" name="Organigramme : Document 17">
              <a:extLst>
                <a:ext uri="{FF2B5EF4-FFF2-40B4-BE49-F238E27FC236}">
                  <a16:creationId xmlns:a16="http://schemas.microsoft.com/office/drawing/2014/main" xmlns="" id="{BEEB395D-0CB2-F1C9-404C-AE24384E435F}"/>
                </a:ext>
              </a:extLst>
            </p:cNvPr>
            <p:cNvSpPr/>
            <p:nvPr/>
          </p:nvSpPr>
          <p:spPr>
            <a:xfrm>
              <a:off x="783465" y="3028053"/>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3</a:t>
              </a:r>
            </a:p>
          </p:txBody>
        </p:sp>
      </p:grpSp>
      <p:sp>
        <p:nvSpPr>
          <p:cNvPr id="20" name="Rectangle 19">
            <a:extLst>
              <a:ext uri="{FF2B5EF4-FFF2-40B4-BE49-F238E27FC236}">
                <a16:creationId xmlns:a16="http://schemas.microsoft.com/office/drawing/2014/main" xmlns="" id="{5A81E2F8-2D35-C712-DD89-E0A7FF3EFCE7}"/>
              </a:ext>
            </a:extLst>
          </p:cNvPr>
          <p:cNvSpPr/>
          <p:nvPr/>
        </p:nvSpPr>
        <p:spPr>
          <a:xfrm>
            <a:off x="765756" y="115910"/>
            <a:ext cx="9514268" cy="900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chemeClr val="tx1"/>
                </a:solidFill>
              </a:rPr>
              <a:t>Être formé et documenté sur les ECME</a:t>
            </a:r>
          </a:p>
        </p:txBody>
      </p:sp>
      <p:grpSp>
        <p:nvGrpSpPr>
          <p:cNvPr id="7" name="Groupe 6">
            <a:extLst>
              <a:ext uri="{FF2B5EF4-FFF2-40B4-BE49-F238E27FC236}">
                <a16:creationId xmlns:a16="http://schemas.microsoft.com/office/drawing/2014/main" xmlns="" id="{E4254703-AE08-9D77-2D62-F53C30AA445B}"/>
              </a:ext>
            </a:extLst>
          </p:cNvPr>
          <p:cNvGrpSpPr/>
          <p:nvPr/>
        </p:nvGrpSpPr>
        <p:grpSpPr>
          <a:xfrm>
            <a:off x="693312" y="4091181"/>
            <a:ext cx="9659155" cy="581785"/>
            <a:chOff x="693312" y="4580583"/>
            <a:chExt cx="9659155" cy="581785"/>
          </a:xfrm>
        </p:grpSpPr>
        <p:sp>
          <p:nvSpPr>
            <p:cNvPr id="21" name="Rectangle 20">
              <a:hlinkClick r:id="rId6" action="ppaction://hlinksldjump"/>
              <a:extLst>
                <a:ext uri="{FF2B5EF4-FFF2-40B4-BE49-F238E27FC236}">
                  <a16:creationId xmlns:a16="http://schemas.microsoft.com/office/drawing/2014/main" xmlns="" id="{05C803AA-CD67-B811-1E9B-76BDF2C22FCB}"/>
                </a:ext>
              </a:extLst>
            </p:cNvPr>
            <p:cNvSpPr/>
            <p:nvPr/>
          </p:nvSpPr>
          <p:spPr>
            <a:xfrm>
              <a:off x="693312" y="4660092"/>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Les normes et textes réglementaires à l'utilisation des ECME sont connus</a:t>
              </a:r>
            </a:p>
          </p:txBody>
        </p:sp>
        <p:sp>
          <p:nvSpPr>
            <p:cNvPr id="22" name="Organigramme : Document 21">
              <a:extLst>
                <a:ext uri="{FF2B5EF4-FFF2-40B4-BE49-F238E27FC236}">
                  <a16:creationId xmlns:a16="http://schemas.microsoft.com/office/drawing/2014/main" xmlns="" id="{346D9D75-D3CD-73CA-F218-A55996FD76EB}"/>
                </a:ext>
              </a:extLst>
            </p:cNvPr>
            <p:cNvSpPr/>
            <p:nvPr/>
          </p:nvSpPr>
          <p:spPr>
            <a:xfrm>
              <a:off x="783465" y="4580583"/>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5</a:t>
              </a:r>
            </a:p>
          </p:txBody>
        </p:sp>
      </p:grpSp>
      <p:grpSp>
        <p:nvGrpSpPr>
          <p:cNvPr id="9" name="Groupe 8">
            <a:extLst>
              <a:ext uri="{FF2B5EF4-FFF2-40B4-BE49-F238E27FC236}">
                <a16:creationId xmlns:a16="http://schemas.microsoft.com/office/drawing/2014/main" xmlns="" id="{6FD98EFA-DF1D-9A89-B515-DA8D85CEB1D6}"/>
              </a:ext>
            </a:extLst>
          </p:cNvPr>
          <p:cNvGrpSpPr/>
          <p:nvPr/>
        </p:nvGrpSpPr>
        <p:grpSpPr>
          <a:xfrm>
            <a:off x="693313" y="4773714"/>
            <a:ext cx="9659155" cy="618186"/>
            <a:chOff x="693313" y="5379027"/>
            <a:chExt cx="9659155" cy="618186"/>
          </a:xfrm>
        </p:grpSpPr>
        <p:sp>
          <p:nvSpPr>
            <p:cNvPr id="23" name="Rectangle 22">
              <a:hlinkClick r:id="rId7" action="ppaction://hlinksldjump"/>
              <a:extLst>
                <a:ext uri="{FF2B5EF4-FFF2-40B4-BE49-F238E27FC236}">
                  <a16:creationId xmlns:a16="http://schemas.microsoft.com/office/drawing/2014/main" xmlns="" id="{F16D964B-2053-1AC5-813E-80A8129AE447}"/>
                </a:ext>
              </a:extLst>
            </p:cNvPr>
            <p:cNvSpPr/>
            <p:nvPr/>
          </p:nvSpPr>
          <p:spPr>
            <a:xfrm>
              <a:off x="693313" y="5494937"/>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 référent a reçu une formation (Cofrac,…) sur la gestion des ECME</a:t>
              </a:r>
            </a:p>
          </p:txBody>
        </p:sp>
        <p:sp>
          <p:nvSpPr>
            <p:cNvPr id="24" name="Organigramme : Document 23">
              <a:extLst>
                <a:ext uri="{FF2B5EF4-FFF2-40B4-BE49-F238E27FC236}">
                  <a16:creationId xmlns:a16="http://schemas.microsoft.com/office/drawing/2014/main" xmlns="" id="{83A90298-3501-2516-FCDE-08A2DC87076D}"/>
                </a:ext>
              </a:extLst>
            </p:cNvPr>
            <p:cNvSpPr/>
            <p:nvPr/>
          </p:nvSpPr>
          <p:spPr>
            <a:xfrm>
              <a:off x="783465" y="5379027"/>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6</a:t>
              </a:r>
            </a:p>
          </p:txBody>
        </p:sp>
      </p:grpSp>
      <p:pic>
        <p:nvPicPr>
          <p:cNvPr id="19" name="Picture 7" descr="Logo">
            <a:extLst>
              <a:ext uri="{FF2B5EF4-FFF2-40B4-BE49-F238E27FC236}">
                <a16:creationId xmlns:a16="http://schemas.microsoft.com/office/drawing/2014/main" xmlns="" id="{F9A1158A-F0EB-BD10-6CF0-98D6147F5C3B}"/>
              </a:ext>
            </a:extLst>
          </p:cNvPr>
          <p:cNvPicPr>
            <a:picLocks noChangeAspect="1" noChangeArrowheads="1"/>
          </p:cNvPicPr>
          <p:nvPr/>
        </p:nvPicPr>
        <p:blipFill>
          <a:blip r:embed="rId8"/>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1095335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D8066DCD-F744-77D8-5D36-F9C12F17B2A1}"/>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06E3E36C-29AB-CA0A-C20C-151FB126699C}"/>
              </a:ext>
            </a:extLst>
          </p:cNvPr>
          <p:cNvSpPr>
            <a:spLocks noGrp="1"/>
          </p:cNvSpPr>
          <p:nvPr>
            <p:ph type="ftr" sz="quarter" idx="11"/>
          </p:nvPr>
        </p:nvSpPr>
        <p:spPr>
          <a:xfrm>
            <a:off x="4038599" y="6356350"/>
            <a:ext cx="4680397"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Bouton d’action : accueil 3">
            <a:hlinkClick r:id="" action="ppaction://hlinkshowjump?jump=firstslide" highlightClick="1"/>
            <a:extLst>
              <a:ext uri="{FF2B5EF4-FFF2-40B4-BE49-F238E27FC236}">
                <a16:creationId xmlns:a16="http://schemas.microsoft.com/office/drawing/2014/main" xmlns="" id="{CBE61138-6B32-0A42-CF3E-C9D56B77B4F4}"/>
              </a:ext>
            </a:extLst>
          </p:cNvPr>
          <p:cNvSpPr/>
          <p:nvPr/>
        </p:nvSpPr>
        <p:spPr>
          <a:xfrm>
            <a:off x="10599313" y="3721995"/>
            <a:ext cx="1210614" cy="798490"/>
          </a:xfrm>
          <a:prstGeom prst="actionButtonHom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xmlns="" id="{BA97B07F-7CCB-5396-FF52-7D90AA983DA6}"/>
              </a:ext>
            </a:extLst>
          </p:cNvPr>
          <p:cNvSpPr/>
          <p:nvPr/>
        </p:nvSpPr>
        <p:spPr>
          <a:xfrm>
            <a:off x="461493" y="1578964"/>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Une méthode de gestion des incertitudes est choisie et mise en œuvre</a:t>
            </a:r>
          </a:p>
        </p:txBody>
      </p:sp>
      <p:sp>
        <p:nvSpPr>
          <p:cNvPr id="6" name="Organigramme : Document 5">
            <a:extLst>
              <a:ext uri="{FF2B5EF4-FFF2-40B4-BE49-F238E27FC236}">
                <a16:creationId xmlns:a16="http://schemas.microsoft.com/office/drawing/2014/main" xmlns="" id="{986F516C-CFA2-30B5-F9A4-35981F43469C}"/>
              </a:ext>
            </a:extLst>
          </p:cNvPr>
          <p:cNvSpPr/>
          <p:nvPr/>
        </p:nvSpPr>
        <p:spPr>
          <a:xfrm>
            <a:off x="551645" y="1463054"/>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3</a:t>
            </a:r>
          </a:p>
        </p:txBody>
      </p:sp>
      <p:sp>
        <p:nvSpPr>
          <p:cNvPr id="8" name="Flèche : demi-tour 7">
            <a:hlinkClick r:id="rId2" action="ppaction://hlinksldjump"/>
            <a:extLst>
              <a:ext uri="{FF2B5EF4-FFF2-40B4-BE49-F238E27FC236}">
                <a16:creationId xmlns:a16="http://schemas.microsoft.com/office/drawing/2014/main" xmlns="" id="{606BF602-F0DF-3C7A-8168-01A0908DBF39}"/>
              </a:ext>
            </a:extLst>
          </p:cNvPr>
          <p:cNvSpPr/>
          <p:nvPr/>
        </p:nvSpPr>
        <p:spPr>
          <a:xfrm rot="5400000">
            <a:off x="10824692" y="5248142"/>
            <a:ext cx="798489" cy="1171979"/>
          </a:xfrm>
          <a:prstGeom prst="utur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Rectangle 6">
            <a:extLst>
              <a:ext uri="{FF2B5EF4-FFF2-40B4-BE49-F238E27FC236}">
                <a16:creationId xmlns:a16="http://schemas.microsoft.com/office/drawing/2014/main" xmlns="" id="{744985AC-B166-76F8-31BD-76DB9106B1F3}"/>
              </a:ext>
            </a:extLst>
          </p:cNvPr>
          <p:cNvSpPr/>
          <p:nvPr/>
        </p:nvSpPr>
        <p:spPr>
          <a:xfrm>
            <a:off x="1258909" y="2834317"/>
            <a:ext cx="8194183" cy="1660408"/>
          </a:xfrm>
          <a:prstGeom prst="rect">
            <a:avLst/>
          </a:prstGeom>
          <a:solidFill>
            <a:schemeClr val="bg1"/>
          </a:solidFill>
          <a:ln w="57150">
            <a:solidFill>
              <a:srgbClr val="92D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Prise en compte des incertitudes de mesures pour une bonne adéquation entre l’ECME et la</a:t>
            </a:r>
            <a:r>
              <a:rPr lang="fr-FR" sz="2000" b="1" dirty="0">
                <a:solidFill>
                  <a:schemeClr val="tx1"/>
                </a:solidFill>
              </a:rPr>
              <a:t> tolérance </a:t>
            </a:r>
            <a:r>
              <a:rPr lang="fr-FR" sz="2000" b="1" dirty="0"/>
              <a:t>du DM </a:t>
            </a:r>
            <a:endParaRPr lang="fr-FR" dirty="0"/>
          </a:p>
        </p:txBody>
      </p:sp>
      <p:sp>
        <p:nvSpPr>
          <p:cNvPr id="9" name="Rectangle : coins arrondis 8">
            <a:extLst>
              <a:ext uri="{FF2B5EF4-FFF2-40B4-BE49-F238E27FC236}">
                <a16:creationId xmlns:a16="http://schemas.microsoft.com/office/drawing/2014/main" xmlns="" id="{D16FAD92-77BA-80BE-24BB-A82BF0A29554}"/>
              </a:ext>
            </a:extLst>
          </p:cNvPr>
          <p:cNvSpPr/>
          <p:nvPr/>
        </p:nvSpPr>
        <p:spPr>
          <a:xfrm>
            <a:off x="1258909" y="4971249"/>
            <a:ext cx="8194182" cy="746971"/>
          </a:xfrm>
          <a:prstGeom prst="roundRect">
            <a:avLst/>
          </a:prstGeom>
          <a:ln>
            <a:noFill/>
          </a:ln>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 </a:t>
            </a:r>
            <a:r>
              <a:rPr lang="fr-FR" dirty="0"/>
              <a:t>rapport de mesure des ECME, tableau de gestion des incertitudes. </a:t>
            </a:r>
          </a:p>
        </p:txBody>
      </p:sp>
      <p:sp>
        <p:nvSpPr>
          <p:cNvPr id="10" name="Flèche : droite 9">
            <a:hlinkClick r:id="rId3" action="ppaction://hlinksldjump"/>
            <a:extLst>
              <a:ext uri="{FF2B5EF4-FFF2-40B4-BE49-F238E27FC236}">
                <a16:creationId xmlns:a16="http://schemas.microsoft.com/office/drawing/2014/main" xmlns="" id="{613C289F-F0FC-7359-EF1D-04CA148E24DC}"/>
              </a:ext>
            </a:extLst>
          </p:cNvPr>
          <p:cNvSpPr/>
          <p:nvPr/>
        </p:nvSpPr>
        <p:spPr>
          <a:xfrm>
            <a:off x="10599314" y="4765183"/>
            <a:ext cx="1210614" cy="425003"/>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xmlns="" id="{4F77A076-385B-3727-9927-D99EDB488D62}"/>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00B050"/>
                </a:solidFill>
                <a:effectLst>
                  <a:outerShdw blurRad="38100" dist="38100" dir="2700000" algn="tl">
                    <a:srgbClr val="000000">
                      <a:alpha val="43137"/>
                    </a:srgbClr>
                  </a:outerShdw>
                </a:effectLst>
              </a:rPr>
              <a:t>MAINTENANCE ET METROLOGIE</a:t>
            </a:r>
          </a:p>
        </p:txBody>
      </p:sp>
      <p:pic>
        <p:nvPicPr>
          <p:cNvPr id="12" name="Picture 7" descr="Logo">
            <a:extLst>
              <a:ext uri="{FF2B5EF4-FFF2-40B4-BE49-F238E27FC236}">
                <a16:creationId xmlns:a16="http://schemas.microsoft.com/office/drawing/2014/main" xmlns="" id="{C29AAEFF-14C5-94F2-B5BC-8DC472B4701C}"/>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2388220506"/>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99FFB40B-4B34-1845-F4C8-D29E3DA88C1A}"/>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4" name="Espace réservé de la date 1">
            <a:extLst>
              <a:ext uri="{FF2B5EF4-FFF2-40B4-BE49-F238E27FC236}">
                <a16:creationId xmlns:a16="http://schemas.microsoft.com/office/drawing/2014/main" xmlns="" id="{06482D00-B44A-469F-BF72-0C2C9CE26B74}"/>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9B5912-209F-4845-896F-47FFBDF10A56}" type="datetime1">
              <a:rPr lang="fr-FR" smtClean="0"/>
              <a:pPr/>
              <a:t>13/04/2023</a:t>
            </a:fld>
            <a:endParaRPr lang="fr-FR"/>
          </a:p>
        </p:txBody>
      </p:sp>
      <p:sp>
        <p:nvSpPr>
          <p:cNvPr id="6" name="Bouton d’action : accueil 5">
            <a:hlinkClick r:id="" action="ppaction://hlinkshowjump?jump=firstslide" highlightClick="1"/>
            <a:extLst>
              <a:ext uri="{FF2B5EF4-FFF2-40B4-BE49-F238E27FC236}">
                <a16:creationId xmlns:a16="http://schemas.microsoft.com/office/drawing/2014/main" xmlns="" id="{6717B223-DBE5-118B-88AB-D71914D44DCF}"/>
              </a:ext>
            </a:extLst>
          </p:cNvPr>
          <p:cNvSpPr/>
          <p:nvPr/>
        </p:nvSpPr>
        <p:spPr>
          <a:xfrm>
            <a:off x="10599313" y="3721995"/>
            <a:ext cx="1210614" cy="798490"/>
          </a:xfrm>
          <a:prstGeom prst="actionButtonHom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xmlns="" id="{BB9DD9E5-258B-769C-EE98-66F312018917}"/>
              </a:ext>
            </a:extLst>
          </p:cNvPr>
          <p:cNvSpPr/>
          <p:nvPr/>
        </p:nvSpPr>
        <p:spPr>
          <a:xfrm>
            <a:off x="461493" y="1746383"/>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Les valeurs d'étalonnage issues du contrôle de l'ECME sont prises en compte  (EMT)</a:t>
            </a:r>
          </a:p>
        </p:txBody>
      </p:sp>
      <p:sp>
        <p:nvSpPr>
          <p:cNvPr id="8" name="Organigramme : Document 7">
            <a:extLst>
              <a:ext uri="{FF2B5EF4-FFF2-40B4-BE49-F238E27FC236}">
                <a16:creationId xmlns:a16="http://schemas.microsoft.com/office/drawing/2014/main" xmlns="" id="{D0D54557-60A3-A322-05F8-4F66EF21926E}"/>
              </a:ext>
            </a:extLst>
          </p:cNvPr>
          <p:cNvSpPr/>
          <p:nvPr/>
        </p:nvSpPr>
        <p:spPr>
          <a:xfrm>
            <a:off x="551645" y="1630473"/>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4</a:t>
            </a:r>
          </a:p>
        </p:txBody>
      </p:sp>
      <p:sp>
        <p:nvSpPr>
          <p:cNvPr id="9" name="Flèche : droite 8">
            <a:hlinkClick r:id="rId2" action="ppaction://hlinksldjump"/>
            <a:extLst>
              <a:ext uri="{FF2B5EF4-FFF2-40B4-BE49-F238E27FC236}">
                <a16:creationId xmlns:a16="http://schemas.microsoft.com/office/drawing/2014/main" xmlns="" id="{41D42530-2D2D-64FF-6933-F19264216278}"/>
              </a:ext>
            </a:extLst>
          </p:cNvPr>
          <p:cNvSpPr/>
          <p:nvPr/>
        </p:nvSpPr>
        <p:spPr>
          <a:xfrm>
            <a:off x="10599314" y="4765183"/>
            <a:ext cx="1210614" cy="425003"/>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 demi-tour 9">
            <a:hlinkClick r:id="rId3" action="ppaction://hlinksldjump"/>
            <a:extLst>
              <a:ext uri="{FF2B5EF4-FFF2-40B4-BE49-F238E27FC236}">
                <a16:creationId xmlns:a16="http://schemas.microsoft.com/office/drawing/2014/main" xmlns="" id="{38C0171B-42C7-424C-F5B9-0AAD76FF73AE}"/>
              </a:ext>
            </a:extLst>
          </p:cNvPr>
          <p:cNvSpPr/>
          <p:nvPr/>
        </p:nvSpPr>
        <p:spPr>
          <a:xfrm rot="5400000">
            <a:off x="10824692" y="5248142"/>
            <a:ext cx="798489" cy="1171979"/>
          </a:xfrm>
          <a:prstGeom prst="utur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Rectangle 10">
            <a:extLst>
              <a:ext uri="{FF2B5EF4-FFF2-40B4-BE49-F238E27FC236}">
                <a16:creationId xmlns:a16="http://schemas.microsoft.com/office/drawing/2014/main" xmlns="" id="{C7104409-6E72-7C7F-1A20-88E12CEB2D75}"/>
              </a:ext>
            </a:extLst>
          </p:cNvPr>
          <p:cNvSpPr/>
          <p:nvPr/>
        </p:nvSpPr>
        <p:spPr>
          <a:xfrm>
            <a:off x="1258909" y="2654015"/>
            <a:ext cx="8194183" cy="1660414"/>
          </a:xfrm>
          <a:prstGeom prst="rect">
            <a:avLst/>
          </a:prstGeom>
          <a:solidFill>
            <a:schemeClr val="bg1"/>
          </a:solidFill>
          <a:ln w="57150">
            <a:solidFill>
              <a:srgbClr val="92D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solidFill>
                  <a:schemeClr val="tx1"/>
                </a:solidFill>
              </a:rPr>
              <a:t>L’écart maximum toléré issu des certificats d’étalonnages est cohérent et pris en compte dans les mesures réalisés sur les dispositifs médicaux. En l’absence de documentation constructeur ou de méthode de calcul d’incertitude on peut utiliser l’EMT. </a:t>
            </a:r>
          </a:p>
        </p:txBody>
      </p:sp>
      <p:sp>
        <p:nvSpPr>
          <p:cNvPr id="12" name="Rectangle : coins arrondis 11">
            <a:extLst>
              <a:ext uri="{FF2B5EF4-FFF2-40B4-BE49-F238E27FC236}">
                <a16:creationId xmlns:a16="http://schemas.microsoft.com/office/drawing/2014/main" xmlns="" id="{7BA4B5FA-801F-B130-8CA4-57814EF45E29}"/>
              </a:ext>
            </a:extLst>
          </p:cNvPr>
          <p:cNvSpPr/>
          <p:nvPr/>
        </p:nvSpPr>
        <p:spPr>
          <a:xfrm>
            <a:off x="1258908" y="4790947"/>
            <a:ext cx="8194183" cy="1146220"/>
          </a:xfrm>
          <a:prstGeom prst="roundRect">
            <a:avLst/>
          </a:prstGeom>
          <a:ln>
            <a:noFill/>
          </a:ln>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solidFill>
                  <a:schemeClr val="bg1"/>
                </a:solidFill>
                <a:effectLst>
                  <a:outerShdw blurRad="38100" dist="38100" dir="2700000" algn="tl">
                    <a:srgbClr val="000000">
                      <a:alpha val="43137"/>
                    </a:srgbClr>
                  </a:outerShdw>
                </a:effectLst>
              </a:rPr>
              <a:t>Document à récolter</a:t>
            </a:r>
            <a:r>
              <a:rPr lang="fr-FR" u="sng" dirty="0">
                <a:solidFill>
                  <a:schemeClr val="bg1"/>
                </a:solidFill>
                <a:effectLst>
                  <a:outerShdw blurRad="38100" dist="38100" dir="2700000" algn="tl">
                    <a:srgbClr val="000000">
                      <a:alpha val="43137"/>
                    </a:srgbClr>
                  </a:outerShdw>
                </a:effectLst>
              </a:rPr>
              <a:t>: </a:t>
            </a:r>
            <a:r>
              <a:rPr lang="fr-FR" dirty="0">
                <a:solidFill>
                  <a:schemeClr val="bg1"/>
                </a:solidFill>
              </a:rPr>
              <a:t>la procédure du contrôle qualité du DM avec la valeur d’écart de l’ECME renseigné.</a:t>
            </a:r>
          </a:p>
        </p:txBody>
      </p:sp>
      <p:sp>
        <p:nvSpPr>
          <p:cNvPr id="13" name="Rectangle 12">
            <a:extLst>
              <a:ext uri="{FF2B5EF4-FFF2-40B4-BE49-F238E27FC236}">
                <a16:creationId xmlns:a16="http://schemas.microsoft.com/office/drawing/2014/main" xmlns="" id="{C76886AE-BC51-765E-E292-6AC790D1FFE5}"/>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00B050"/>
                </a:solidFill>
                <a:effectLst>
                  <a:outerShdw blurRad="38100" dist="38100" dir="2700000" algn="tl">
                    <a:srgbClr val="000000">
                      <a:alpha val="43137"/>
                    </a:srgbClr>
                  </a:outerShdw>
                </a:effectLst>
              </a:rPr>
              <a:t>MAINTENANCE ET METROLOGIE</a:t>
            </a:r>
          </a:p>
        </p:txBody>
      </p:sp>
      <p:sp>
        <p:nvSpPr>
          <p:cNvPr id="14" name="Espace réservé du pied de page 2">
            <a:extLst>
              <a:ext uri="{FF2B5EF4-FFF2-40B4-BE49-F238E27FC236}">
                <a16:creationId xmlns:a16="http://schemas.microsoft.com/office/drawing/2014/main" xmlns="" id="{38A69EED-E51F-F3F6-F50F-F500B743FD6D}"/>
              </a:ext>
            </a:extLst>
          </p:cNvPr>
          <p:cNvSpPr>
            <a:spLocks noGrp="1"/>
          </p:cNvSpPr>
          <p:nvPr>
            <p:ph type="ftr" sz="quarter" idx="11"/>
          </p:nvPr>
        </p:nvSpPr>
        <p:spPr>
          <a:xfrm>
            <a:off x="4038600" y="6356350"/>
            <a:ext cx="475767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pic>
        <p:nvPicPr>
          <p:cNvPr id="15" name="Picture 7" descr="Logo">
            <a:extLst>
              <a:ext uri="{FF2B5EF4-FFF2-40B4-BE49-F238E27FC236}">
                <a16:creationId xmlns:a16="http://schemas.microsoft.com/office/drawing/2014/main" xmlns="" id="{F7FC5AA3-DF26-A7A5-02A0-A744033DD214}"/>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3359639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12DCA17A-BCC6-6E14-071F-FAE224B68D17}"/>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4" name="Espace réservé de la date 1">
            <a:extLst>
              <a:ext uri="{FF2B5EF4-FFF2-40B4-BE49-F238E27FC236}">
                <a16:creationId xmlns:a16="http://schemas.microsoft.com/office/drawing/2014/main" xmlns="" id="{02143700-96EC-563F-B6E6-5E7A0211C4EB}"/>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9B5912-209F-4845-896F-47FFBDF10A56}" type="datetime1">
              <a:rPr lang="fr-FR" smtClean="0"/>
              <a:pPr/>
              <a:t>13/04/2023</a:t>
            </a:fld>
            <a:endParaRPr lang="fr-FR"/>
          </a:p>
        </p:txBody>
      </p:sp>
      <p:sp>
        <p:nvSpPr>
          <p:cNvPr id="6" name="Bouton d’action : accueil 5">
            <a:hlinkClick r:id="" action="ppaction://hlinkshowjump?jump=firstslide" highlightClick="1"/>
            <a:extLst>
              <a:ext uri="{FF2B5EF4-FFF2-40B4-BE49-F238E27FC236}">
                <a16:creationId xmlns:a16="http://schemas.microsoft.com/office/drawing/2014/main" xmlns="" id="{35BB690F-49A8-E124-CA19-99894F6EBE4C}"/>
              </a:ext>
            </a:extLst>
          </p:cNvPr>
          <p:cNvSpPr/>
          <p:nvPr/>
        </p:nvSpPr>
        <p:spPr>
          <a:xfrm>
            <a:off x="10599313" y="3721995"/>
            <a:ext cx="1210614" cy="798490"/>
          </a:xfrm>
          <a:prstGeom prst="actionButtonHom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xmlns="" id="{19D5F360-DD09-28C3-3146-D5EC30AE5B04}"/>
              </a:ext>
            </a:extLst>
          </p:cNvPr>
          <p:cNvSpPr/>
          <p:nvPr/>
        </p:nvSpPr>
        <p:spPr>
          <a:xfrm>
            <a:off x="461493" y="1514569"/>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Une procédure de gestion des ECME en cas de non-conformité est établie ( échantillonnage )</a:t>
            </a:r>
          </a:p>
        </p:txBody>
      </p:sp>
      <p:sp>
        <p:nvSpPr>
          <p:cNvPr id="8" name="Organigramme : Document 7">
            <a:extLst>
              <a:ext uri="{FF2B5EF4-FFF2-40B4-BE49-F238E27FC236}">
                <a16:creationId xmlns:a16="http://schemas.microsoft.com/office/drawing/2014/main" xmlns="" id="{1D372710-26DD-DCEB-F3A9-C6BA2615DA90}"/>
              </a:ext>
            </a:extLst>
          </p:cNvPr>
          <p:cNvSpPr/>
          <p:nvPr/>
        </p:nvSpPr>
        <p:spPr>
          <a:xfrm>
            <a:off x="551645" y="1398659"/>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5</a:t>
            </a:r>
          </a:p>
        </p:txBody>
      </p:sp>
      <p:sp>
        <p:nvSpPr>
          <p:cNvPr id="9" name="Flèche : droite 8">
            <a:hlinkClick r:id="rId2" action="ppaction://hlinksldjump"/>
            <a:extLst>
              <a:ext uri="{FF2B5EF4-FFF2-40B4-BE49-F238E27FC236}">
                <a16:creationId xmlns:a16="http://schemas.microsoft.com/office/drawing/2014/main" xmlns="" id="{62804F5F-E244-84CA-A9F8-3AC563018656}"/>
              </a:ext>
            </a:extLst>
          </p:cNvPr>
          <p:cNvSpPr/>
          <p:nvPr/>
        </p:nvSpPr>
        <p:spPr>
          <a:xfrm>
            <a:off x="10599314" y="4765183"/>
            <a:ext cx="1210614" cy="425003"/>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 demi-tour 9">
            <a:hlinkClick r:id="rId3" action="ppaction://hlinksldjump"/>
            <a:extLst>
              <a:ext uri="{FF2B5EF4-FFF2-40B4-BE49-F238E27FC236}">
                <a16:creationId xmlns:a16="http://schemas.microsoft.com/office/drawing/2014/main" xmlns="" id="{C13F57F8-CFB1-4B90-400D-3953E8A4FB3B}"/>
              </a:ext>
            </a:extLst>
          </p:cNvPr>
          <p:cNvSpPr/>
          <p:nvPr/>
        </p:nvSpPr>
        <p:spPr>
          <a:xfrm rot="5400000">
            <a:off x="10824692" y="5248142"/>
            <a:ext cx="798489" cy="1171979"/>
          </a:xfrm>
          <a:prstGeom prst="utur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Rectangle 10">
            <a:extLst>
              <a:ext uri="{FF2B5EF4-FFF2-40B4-BE49-F238E27FC236}">
                <a16:creationId xmlns:a16="http://schemas.microsoft.com/office/drawing/2014/main" xmlns="" id="{B880A103-190C-3DA9-3F8F-75606D413E3E}"/>
              </a:ext>
            </a:extLst>
          </p:cNvPr>
          <p:cNvSpPr/>
          <p:nvPr/>
        </p:nvSpPr>
        <p:spPr>
          <a:xfrm>
            <a:off x="1258909" y="2499468"/>
            <a:ext cx="8194183" cy="1660414"/>
          </a:xfrm>
          <a:prstGeom prst="rect">
            <a:avLst/>
          </a:prstGeom>
          <a:solidFill>
            <a:schemeClr val="bg1"/>
          </a:solidFill>
          <a:ln w="57150">
            <a:solidFill>
              <a:srgbClr val="92D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En cas de non-conformité, il est nécessaire de réaliser plusieurs mesures comparatives sur des DM de manière aléatoire. En cas de suspicion l’ECME est mis à l’écart et identifié non utilisable en attente de vérification </a:t>
            </a:r>
            <a:endParaRPr lang="fr-FR" dirty="0"/>
          </a:p>
        </p:txBody>
      </p:sp>
      <p:sp>
        <p:nvSpPr>
          <p:cNvPr id="12" name="Rectangle : coins arrondis 11">
            <a:extLst>
              <a:ext uri="{FF2B5EF4-FFF2-40B4-BE49-F238E27FC236}">
                <a16:creationId xmlns:a16="http://schemas.microsoft.com/office/drawing/2014/main" xmlns="" id="{2C893E23-FF60-3AFB-4CCE-19601D3ADF24}"/>
              </a:ext>
            </a:extLst>
          </p:cNvPr>
          <p:cNvSpPr/>
          <p:nvPr/>
        </p:nvSpPr>
        <p:spPr>
          <a:xfrm>
            <a:off x="1258909" y="4636400"/>
            <a:ext cx="8194182" cy="901519"/>
          </a:xfrm>
          <a:prstGeom prst="roundRect">
            <a:avLst/>
          </a:prstGeom>
          <a:ln>
            <a:noFill/>
          </a:ln>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 </a:t>
            </a:r>
            <a:r>
              <a:rPr lang="fr-FR" dirty="0"/>
              <a:t>une procédure d’échantillonnage au format papier ou numérique</a:t>
            </a:r>
          </a:p>
        </p:txBody>
      </p:sp>
      <p:sp>
        <p:nvSpPr>
          <p:cNvPr id="13" name="Rectangle 12">
            <a:extLst>
              <a:ext uri="{FF2B5EF4-FFF2-40B4-BE49-F238E27FC236}">
                <a16:creationId xmlns:a16="http://schemas.microsoft.com/office/drawing/2014/main" xmlns="" id="{B9A61BC2-2907-0E75-4A42-B1859F25815D}"/>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00B050"/>
                </a:solidFill>
                <a:effectLst>
                  <a:outerShdw blurRad="38100" dist="38100" dir="2700000" algn="tl">
                    <a:srgbClr val="000000">
                      <a:alpha val="43137"/>
                    </a:srgbClr>
                  </a:outerShdw>
                </a:effectLst>
              </a:rPr>
              <a:t>MAINTENANCE ET METROLOGIE</a:t>
            </a:r>
          </a:p>
        </p:txBody>
      </p:sp>
      <p:sp>
        <p:nvSpPr>
          <p:cNvPr id="14" name="Espace réservé du pied de page 2">
            <a:extLst>
              <a:ext uri="{FF2B5EF4-FFF2-40B4-BE49-F238E27FC236}">
                <a16:creationId xmlns:a16="http://schemas.microsoft.com/office/drawing/2014/main" xmlns="" id="{4059A56D-1495-20D8-B279-1F9C693A52C2}"/>
              </a:ext>
            </a:extLst>
          </p:cNvPr>
          <p:cNvSpPr>
            <a:spLocks noGrp="1"/>
          </p:cNvSpPr>
          <p:nvPr>
            <p:ph type="ftr" sz="quarter" idx="11"/>
          </p:nvPr>
        </p:nvSpPr>
        <p:spPr>
          <a:xfrm>
            <a:off x="4038600" y="6356350"/>
            <a:ext cx="475767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pic>
        <p:nvPicPr>
          <p:cNvPr id="15" name="Picture 7" descr="Logo">
            <a:extLst>
              <a:ext uri="{FF2B5EF4-FFF2-40B4-BE49-F238E27FC236}">
                <a16:creationId xmlns:a16="http://schemas.microsoft.com/office/drawing/2014/main" xmlns="" id="{B4508263-DA4B-DB96-C60A-B181CB99E76B}"/>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822967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3A8552DF-3F39-3FBB-B142-C91A67FBD8E2}"/>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4" name="Espace réservé de la date 1">
            <a:extLst>
              <a:ext uri="{FF2B5EF4-FFF2-40B4-BE49-F238E27FC236}">
                <a16:creationId xmlns:a16="http://schemas.microsoft.com/office/drawing/2014/main" xmlns="" id="{8492F0FB-B375-94AB-6243-533F176F1D1A}"/>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9B5912-209F-4845-896F-47FFBDF10A56}" type="datetime1">
              <a:rPr lang="fr-FR" smtClean="0"/>
              <a:pPr/>
              <a:t>13/04/2023</a:t>
            </a:fld>
            <a:endParaRPr lang="fr-FR"/>
          </a:p>
        </p:txBody>
      </p:sp>
      <p:sp>
        <p:nvSpPr>
          <p:cNvPr id="6" name="Bouton d’action : accueil 5">
            <a:hlinkClick r:id="" action="ppaction://hlinkshowjump?jump=firstslide" highlightClick="1"/>
            <a:extLst>
              <a:ext uri="{FF2B5EF4-FFF2-40B4-BE49-F238E27FC236}">
                <a16:creationId xmlns:a16="http://schemas.microsoft.com/office/drawing/2014/main" xmlns="" id="{2488AA29-7F44-5725-0E36-548D2F009B5C}"/>
              </a:ext>
            </a:extLst>
          </p:cNvPr>
          <p:cNvSpPr/>
          <p:nvPr/>
        </p:nvSpPr>
        <p:spPr>
          <a:xfrm>
            <a:off x="10599313" y="3721995"/>
            <a:ext cx="1210614" cy="798490"/>
          </a:xfrm>
          <a:prstGeom prst="actionButtonHom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xmlns="" id="{7E9AF797-22DD-41D5-A12C-1213D7B2FB69}"/>
              </a:ext>
            </a:extLst>
          </p:cNvPr>
          <p:cNvSpPr/>
          <p:nvPr/>
        </p:nvSpPr>
        <p:spPr>
          <a:xfrm>
            <a:off x="461493" y="1681989"/>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La traçabilité entre les ECME utilisés et les DM contrôlés peut être établie facilement</a:t>
            </a:r>
          </a:p>
        </p:txBody>
      </p:sp>
      <p:sp>
        <p:nvSpPr>
          <p:cNvPr id="8" name="Organigramme : Document 7">
            <a:extLst>
              <a:ext uri="{FF2B5EF4-FFF2-40B4-BE49-F238E27FC236}">
                <a16:creationId xmlns:a16="http://schemas.microsoft.com/office/drawing/2014/main" xmlns="" id="{3B09D522-9833-1347-47D5-AE98EDC20990}"/>
              </a:ext>
            </a:extLst>
          </p:cNvPr>
          <p:cNvSpPr/>
          <p:nvPr/>
        </p:nvSpPr>
        <p:spPr>
          <a:xfrm>
            <a:off x="551645" y="1566079"/>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6</a:t>
            </a:r>
          </a:p>
        </p:txBody>
      </p:sp>
      <p:sp>
        <p:nvSpPr>
          <p:cNvPr id="10" name="Flèche : demi-tour 9">
            <a:hlinkClick r:id="rId2" action="ppaction://hlinksldjump"/>
            <a:extLst>
              <a:ext uri="{FF2B5EF4-FFF2-40B4-BE49-F238E27FC236}">
                <a16:creationId xmlns:a16="http://schemas.microsoft.com/office/drawing/2014/main" xmlns="" id="{5FBEBC1D-07C2-3089-80FD-9AFCBA1FADEC}"/>
              </a:ext>
            </a:extLst>
          </p:cNvPr>
          <p:cNvSpPr/>
          <p:nvPr/>
        </p:nvSpPr>
        <p:spPr>
          <a:xfrm rot="5400000">
            <a:off x="10824692" y="5248142"/>
            <a:ext cx="798489" cy="1171979"/>
          </a:xfrm>
          <a:prstGeom prst="utur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Rectangle 10">
            <a:extLst>
              <a:ext uri="{FF2B5EF4-FFF2-40B4-BE49-F238E27FC236}">
                <a16:creationId xmlns:a16="http://schemas.microsoft.com/office/drawing/2014/main" xmlns="" id="{592CA235-11A7-9FB9-5A8C-3A962077B7A1}"/>
              </a:ext>
            </a:extLst>
          </p:cNvPr>
          <p:cNvSpPr/>
          <p:nvPr/>
        </p:nvSpPr>
        <p:spPr>
          <a:xfrm>
            <a:off x="1258909" y="2847193"/>
            <a:ext cx="8194183" cy="1660414"/>
          </a:xfrm>
          <a:prstGeom prst="rect">
            <a:avLst/>
          </a:prstGeom>
          <a:solidFill>
            <a:schemeClr val="bg1"/>
          </a:solidFill>
          <a:ln w="57150">
            <a:solidFill>
              <a:srgbClr val="92D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Lors de chaque intervention corrective préventive ou contrôle qualité sur un DM, l’ECME utilisé doit être renseigné sur le rapport en GMAO </a:t>
            </a:r>
          </a:p>
        </p:txBody>
      </p:sp>
      <p:sp>
        <p:nvSpPr>
          <p:cNvPr id="12" name="Rectangle : coins arrondis 11">
            <a:extLst>
              <a:ext uri="{FF2B5EF4-FFF2-40B4-BE49-F238E27FC236}">
                <a16:creationId xmlns:a16="http://schemas.microsoft.com/office/drawing/2014/main" xmlns="" id="{E850E918-8417-C5BF-BD14-2B35AE2460ED}"/>
              </a:ext>
            </a:extLst>
          </p:cNvPr>
          <p:cNvSpPr/>
          <p:nvPr/>
        </p:nvSpPr>
        <p:spPr>
          <a:xfrm>
            <a:off x="1258909" y="4984125"/>
            <a:ext cx="8194182" cy="682578"/>
          </a:xfrm>
          <a:prstGeom prst="roundRect">
            <a:avLst/>
          </a:prstGeom>
          <a:ln>
            <a:noFill/>
          </a:ln>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fr-FR" b="1" dirty="0">
                <a:effectLst>
                  <a:outerShdw blurRad="38100" dist="38100" dir="2700000" algn="tl">
                    <a:srgbClr val="000000">
                      <a:alpha val="43137"/>
                    </a:srgbClr>
                  </a:outerShdw>
                </a:effectLst>
              </a:rPr>
              <a:t>Document à récolter</a:t>
            </a:r>
            <a:r>
              <a:rPr lang="fr-FR" dirty="0">
                <a:effectLst>
                  <a:outerShdw blurRad="38100" dist="38100" dir="2700000" algn="tl">
                    <a:srgbClr val="000000">
                      <a:alpha val="43137"/>
                    </a:srgbClr>
                  </a:outerShdw>
                </a:effectLst>
              </a:rPr>
              <a:t>: </a:t>
            </a:r>
            <a:r>
              <a:rPr lang="fr-FR" dirty="0"/>
              <a:t>le rapport en </a:t>
            </a:r>
            <a:r>
              <a:rPr lang="fr-FR" dirty="0">
                <a:solidFill>
                  <a:schemeClr val="bg1"/>
                </a:solidFill>
              </a:rPr>
              <a:t>GMAO, </a:t>
            </a:r>
            <a:r>
              <a:rPr lang="fr-FR" dirty="0" err="1">
                <a:solidFill>
                  <a:schemeClr val="bg1"/>
                </a:solidFill>
              </a:rPr>
              <a:t>N°série</a:t>
            </a:r>
            <a:endParaRPr lang="fr-FR" dirty="0">
              <a:solidFill>
                <a:schemeClr val="bg1"/>
              </a:solidFill>
            </a:endParaRPr>
          </a:p>
        </p:txBody>
      </p:sp>
      <p:sp>
        <p:nvSpPr>
          <p:cNvPr id="9" name="Rectangle 8">
            <a:extLst>
              <a:ext uri="{FF2B5EF4-FFF2-40B4-BE49-F238E27FC236}">
                <a16:creationId xmlns:a16="http://schemas.microsoft.com/office/drawing/2014/main" xmlns="" id="{81DA4DD6-69DD-FD03-28B5-58EC387DC50A}"/>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00B050"/>
                </a:solidFill>
                <a:effectLst>
                  <a:outerShdw blurRad="38100" dist="38100" dir="2700000" algn="tl">
                    <a:srgbClr val="000000">
                      <a:alpha val="43137"/>
                    </a:srgbClr>
                  </a:outerShdw>
                </a:effectLst>
              </a:rPr>
              <a:t>MAINTENANCE ET METROLOGIE</a:t>
            </a:r>
          </a:p>
        </p:txBody>
      </p:sp>
      <p:sp>
        <p:nvSpPr>
          <p:cNvPr id="13" name="Espace réservé du pied de page 2">
            <a:extLst>
              <a:ext uri="{FF2B5EF4-FFF2-40B4-BE49-F238E27FC236}">
                <a16:creationId xmlns:a16="http://schemas.microsoft.com/office/drawing/2014/main" xmlns="" id="{E2DCBDD2-D730-9E5E-0098-2BAE8A25AB1D}"/>
              </a:ext>
            </a:extLst>
          </p:cNvPr>
          <p:cNvSpPr>
            <a:spLocks noGrp="1"/>
          </p:cNvSpPr>
          <p:nvPr>
            <p:ph type="ftr" sz="quarter" idx="11"/>
          </p:nvPr>
        </p:nvSpPr>
        <p:spPr>
          <a:xfrm>
            <a:off x="4038600" y="6356350"/>
            <a:ext cx="475767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pic>
        <p:nvPicPr>
          <p:cNvPr id="14" name="Picture 7" descr="Logo">
            <a:extLst>
              <a:ext uri="{FF2B5EF4-FFF2-40B4-BE49-F238E27FC236}">
                <a16:creationId xmlns:a16="http://schemas.microsoft.com/office/drawing/2014/main" xmlns="" id="{D9ACB5F2-17E7-192C-3433-BCD1EB14BAAC}"/>
              </a:ext>
            </a:extLst>
          </p:cNvPr>
          <p:cNvPicPr>
            <a:picLocks noChangeAspect="1" noChangeArrowheads="1"/>
          </p:cNvPicPr>
          <p:nvPr/>
        </p:nvPicPr>
        <p:blipFill>
          <a:blip r:embed="rId3"/>
          <a:srcRect/>
          <a:stretch>
            <a:fillRect/>
          </a:stretch>
        </p:blipFill>
        <p:spPr bwMode="auto">
          <a:xfrm>
            <a:off x="10419616" y="161612"/>
            <a:ext cx="1570008" cy="608654"/>
          </a:xfrm>
          <a:prstGeom prst="rect">
            <a:avLst/>
          </a:prstGeom>
          <a:noFill/>
          <a:ln w="9525">
            <a:noFill/>
            <a:miter lim="800000"/>
            <a:headEnd/>
            <a:tailEnd/>
          </a:ln>
        </p:spPr>
      </p:pic>
      <p:sp>
        <p:nvSpPr>
          <p:cNvPr id="3" name="Flèche : droite 2">
            <a:hlinkClick r:id="rId4" action="ppaction://hlinksldjump"/>
            <a:extLst>
              <a:ext uri="{FF2B5EF4-FFF2-40B4-BE49-F238E27FC236}">
                <a16:creationId xmlns:a16="http://schemas.microsoft.com/office/drawing/2014/main" xmlns="" id="{EB12EA33-121E-E551-EE32-ED1B4FB89190}"/>
              </a:ext>
            </a:extLst>
          </p:cNvPr>
          <p:cNvSpPr/>
          <p:nvPr/>
        </p:nvSpPr>
        <p:spPr>
          <a:xfrm>
            <a:off x="10599314" y="4765183"/>
            <a:ext cx="1210614" cy="425003"/>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676427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AE9EAC77-2F81-C447-508D-83B8BAFFBDA0}"/>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8CB9A292-C448-5301-4E08-F2DCE5FCC33F}"/>
              </a:ext>
            </a:extLst>
          </p:cNvPr>
          <p:cNvSpPr>
            <a:spLocks noGrp="1"/>
          </p:cNvSpPr>
          <p:nvPr>
            <p:ph type="ftr" sz="quarter" idx="11"/>
          </p:nvPr>
        </p:nvSpPr>
        <p:spPr>
          <a:xfrm>
            <a:off x="4038600" y="6356350"/>
            <a:ext cx="4744792"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Espace réservé de la date 1">
            <a:extLst>
              <a:ext uri="{FF2B5EF4-FFF2-40B4-BE49-F238E27FC236}">
                <a16:creationId xmlns:a16="http://schemas.microsoft.com/office/drawing/2014/main" xmlns="" id="{15549F64-BF45-DA9B-03DC-7730A49B11C9}"/>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9B5912-209F-4845-896F-47FFBDF10A56}" type="datetime1">
              <a:rPr lang="fr-FR" smtClean="0"/>
              <a:pPr/>
              <a:t>13/04/2023</a:t>
            </a:fld>
            <a:endParaRPr lang="fr-FR"/>
          </a:p>
        </p:txBody>
      </p:sp>
      <p:sp>
        <p:nvSpPr>
          <p:cNvPr id="5" name="Espace réservé de la date 1">
            <a:extLst>
              <a:ext uri="{FF2B5EF4-FFF2-40B4-BE49-F238E27FC236}">
                <a16:creationId xmlns:a16="http://schemas.microsoft.com/office/drawing/2014/main" xmlns="" id="{B3EFE0D9-B5DF-726B-AE3E-0EB5E30E972C}"/>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9B5912-209F-4845-896F-47FFBDF10A56}" type="datetime1">
              <a:rPr lang="fr-FR" smtClean="0"/>
              <a:pPr/>
              <a:t>13/04/2023</a:t>
            </a:fld>
            <a:endParaRPr lang="fr-FR"/>
          </a:p>
        </p:txBody>
      </p:sp>
      <p:sp>
        <p:nvSpPr>
          <p:cNvPr id="6" name="Bouton d’action : accueil 5">
            <a:hlinkClick r:id="" action="ppaction://hlinkshowjump?jump=firstslide" highlightClick="1"/>
            <a:extLst>
              <a:ext uri="{FF2B5EF4-FFF2-40B4-BE49-F238E27FC236}">
                <a16:creationId xmlns:a16="http://schemas.microsoft.com/office/drawing/2014/main" xmlns="" id="{DA5EDF61-A875-2AFD-C727-9ACC0A7C0B9E}"/>
              </a:ext>
            </a:extLst>
          </p:cNvPr>
          <p:cNvSpPr/>
          <p:nvPr/>
        </p:nvSpPr>
        <p:spPr>
          <a:xfrm>
            <a:off x="10599313" y="3721995"/>
            <a:ext cx="1210614" cy="798490"/>
          </a:xfrm>
          <a:prstGeom prst="actionButtonHom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xmlns="" id="{49AD17D0-BF7E-7662-ECAB-EADD19CE6DC1}"/>
              </a:ext>
            </a:extLst>
          </p:cNvPr>
          <p:cNvSpPr/>
          <p:nvPr/>
        </p:nvSpPr>
        <p:spPr>
          <a:xfrm>
            <a:off x="461493" y="1681989"/>
            <a:ext cx="9659155" cy="502276"/>
          </a:xfrm>
          <a:prstGeom prst="rect">
            <a:avLst/>
          </a:prstGeom>
          <a:solidFill>
            <a:srgbClr val="92D050"/>
          </a:solidFill>
          <a:ln>
            <a:solidFill>
              <a:srgbClr val="92D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t>Vérifier les contrôles réalisés par les sociétés externe et leur accréditation</a:t>
            </a:r>
          </a:p>
        </p:txBody>
      </p:sp>
      <p:sp>
        <p:nvSpPr>
          <p:cNvPr id="8" name="Organigramme : Document 7">
            <a:extLst>
              <a:ext uri="{FF2B5EF4-FFF2-40B4-BE49-F238E27FC236}">
                <a16:creationId xmlns:a16="http://schemas.microsoft.com/office/drawing/2014/main" xmlns="" id="{B14C7654-E23F-543E-1D57-677417CB7985}"/>
              </a:ext>
            </a:extLst>
          </p:cNvPr>
          <p:cNvSpPr/>
          <p:nvPr/>
        </p:nvSpPr>
        <p:spPr>
          <a:xfrm>
            <a:off x="551645" y="1566079"/>
            <a:ext cx="1133341" cy="365125"/>
          </a:xfrm>
          <a:prstGeom prst="flowChartDocumen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7</a:t>
            </a:r>
          </a:p>
        </p:txBody>
      </p:sp>
      <p:sp>
        <p:nvSpPr>
          <p:cNvPr id="9" name="Flèche : demi-tour 8">
            <a:hlinkClick r:id="rId2" action="ppaction://hlinksldjump"/>
            <a:extLst>
              <a:ext uri="{FF2B5EF4-FFF2-40B4-BE49-F238E27FC236}">
                <a16:creationId xmlns:a16="http://schemas.microsoft.com/office/drawing/2014/main" xmlns="" id="{F40593D7-18DB-B473-14D0-76C91874699B}"/>
              </a:ext>
            </a:extLst>
          </p:cNvPr>
          <p:cNvSpPr/>
          <p:nvPr/>
        </p:nvSpPr>
        <p:spPr>
          <a:xfrm rot="5400000">
            <a:off x="10824692" y="5248142"/>
            <a:ext cx="798489" cy="1171979"/>
          </a:xfrm>
          <a:prstGeom prst="utur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Rectangle 9">
            <a:extLst>
              <a:ext uri="{FF2B5EF4-FFF2-40B4-BE49-F238E27FC236}">
                <a16:creationId xmlns:a16="http://schemas.microsoft.com/office/drawing/2014/main" xmlns="" id="{1129DB34-FD71-E592-71C1-B4EA6412DF32}"/>
              </a:ext>
            </a:extLst>
          </p:cNvPr>
          <p:cNvSpPr/>
          <p:nvPr/>
        </p:nvSpPr>
        <p:spPr>
          <a:xfrm>
            <a:off x="1258909" y="2847193"/>
            <a:ext cx="8194183" cy="1660414"/>
          </a:xfrm>
          <a:prstGeom prst="rect">
            <a:avLst/>
          </a:prstGeom>
          <a:solidFill>
            <a:schemeClr val="bg1"/>
          </a:solidFill>
          <a:ln w="57150">
            <a:solidFill>
              <a:srgbClr val="92D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Lors de chaque vérification ou étalonnage réalisé sur les ECME par un prestataire </a:t>
            </a:r>
            <a:r>
              <a:rPr lang="fr-FR" sz="2000" b="1" dirty="0">
                <a:solidFill>
                  <a:schemeClr val="tx1"/>
                </a:solidFill>
              </a:rPr>
              <a:t>externe, vérifier </a:t>
            </a:r>
            <a:r>
              <a:rPr lang="fr-FR" sz="2000" b="1" dirty="0"/>
              <a:t>le type d’appareil de mesure, son identification, la date du prochain étalonnage et la référence du document COFRAC.</a:t>
            </a:r>
          </a:p>
          <a:p>
            <a:pPr algn="ctr"/>
            <a:r>
              <a:rPr lang="fr-FR" sz="2000" b="1" dirty="0"/>
              <a:t>Vérifier que les prestataire de contrôle sont accrédités COFRAC</a:t>
            </a:r>
          </a:p>
        </p:txBody>
      </p:sp>
      <p:sp>
        <p:nvSpPr>
          <p:cNvPr id="11" name="Rectangle : coins arrondis 10">
            <a:extLst>
              <a:ext uri="{FF2B5EF4-FFF2-40B4-BE49-F238E27FC236}">
                <a16:creationId xmlns:a16="http://schemas.microsoft.com/office/drawing/2014/main" xmlns="" id="{F3415C25-F45E-7E81-D677-B98A7B61534E}"/>
              </a:ext>
            </a:extLst>
          </p:cNvPr>
          <p:cNvSpPr/>
          <p:nvPr/>
        </p:nvSpPr>
        <p:spPr>
          <a:xfrm>
            <a:off x="1258909" y="4984125"/>
            <a:ext cx="8194182" cy="682578"/>
          </a:xfrm>
          <a:prstGeom prst="roundRect">
            <a:avLst/>
          </a:prstGeom>
          <a:ln>
            <a:noFill/>
          </a:ln>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fr-FR" b="1" dirty="0">
                <a:effectLst>
                  <a:outerShdw blurRad="38100" dist="38100" dir="2700000" algn="tl">
                    <a:srgbClr val="000000">
                      <a:alpha val="43137"/>
                    </a:srgbClr>
                  </a:outerShdw>
                </a:effectLst>
              </a:rPr>
              <a:t>Document à récolter</a:t>
            </a:r>
            <a:r>
              <a:rPr lang="fr-FR" dirty="0">
                <a:effectLst>
                  <a:outerShdw blurRad="38100" dist="38100" dir="2700000" algn="tl">
                    <a:srgbClr val="000000">
                      <a:alpha val="43137"/>
                    </a:srgbClr>
                  </a:outerShdw>
                </a:effectLst>
              </a:rPr>
              <a:t>: </a:t>
            </a:r>
            <a:r>
              <a:rPr lang="fr-FR" dirty="0"/>
              <a:t>le rapport de prestataire externe avec toutes les informations nommé </a:t>
            </a:r>
            <a:r>
              <a:rPr lang="fr-FR" dirty="0">
                <a:solidFill>
                  <a:schemeClr val="bg1"/>
                </a:solidFill>
              </a:rPr>
              <a:t>ci-dessus , le nom de la personne réalisant le contrôle</a:t>
            </a:r>
          </a:p>
        </p:txBody>
      </p:sp>
      <p:sp>
        <p:nvSpPr>
          <p:cNvPr id="12" name="Rectangle 11">
            <a:extLst>
              <a:ext uri="{FF2B5EF4-FFF2-40B4-BE49-F238E27FC236}">
                <a16:creationId xmlns:a16="http://schemas.microsoft.com/office/drawing/2014/main" xmlns="" id="{A9DFCC1B-382F-EC0D-8A63-E7AE27CEF432}"/>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00B050"/>
                </a:solidFill>
                <a:effectLst>
                  <a:outerShdw blurRad="38100" dist="38100" dir="2700000" algn="tl">
                    <a:srgbClr val="000000">
                      <a:alpha val="43137"/>
                    </a:srgbClr>
                  </a:outerShdw>
                </a:effectLst>
              </a:rPr>
              <a:t>MAINTENANCE ET METROLOGIE</a:t>
            </a:r>
          </a:p>
        </p:txBody>
      </p:sp>
      <p:pic>
        <p:nvPicPr>
          <p:cNvPr id="14" name="Picture 7" descr="Logo">
            <a:extLst>
              <a:ext uri="{FF2B5EF4-FFF2-40B4-BE49-F238E27FC236}">
                <a16:creationId xmlns:a16="http://schemas.microsoft.com/office/drawing/2014/main" xmlns="" id="{493A1004-80D5-AA06-2BA9-8C54911A699A}"/>
              </a:ext>
            </a:extLst>
          </p:cNvPr>
          <p:cNvPicPr>
            <a:picLocks noChangeAspect="1" noChangeArrowheads="1"/>
          </p:cNvPicPr>
          <p:nvPr/>
        </p:nvPicPr>
        <p:blipFill>
          <a:blip r:embed="rId3"/>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322890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B849BDCE-F17C-2BAD-CDD6-1B06DC25FB9A}"/>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4" name="Bouton d’action : accueil 3">
            <a:hlinkClick r:id="" action="ppaction://hlinkshowjump?jump=firstslide" highlightClick="1"/>
            <a:extLst>
              <a:ext uri="{FF2B5EF4-FFF2-40B4-BE49-F238E27FC236}">
                <a16:creationId xmlns:a16="http://schemas.microsoft.com/office/drawing/2014/main" xmlns="" id="{7B4B63FD-3D1A-1B0C-B7AE-4C65866D9C19}"/>
              </a:ext>
            </a:extLst>
          </p:cNvPr>
          <p:cNvSpPr/>
          <p:nvPr/>
        </p:nvSpPr>
        <p:spPr>
          <a:xfrm>
            <a:off x="10599313" y="4649273"/>
            <a:ext cx="1210614" cy="798490"/>
          </a:xfrm>
          <a:prstGeom prst="actionButtonHom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hlinkClick r:id="rId2" action="ppaction://hlinksldjump"/>
            <a:extLst>
              <a:ext uri="{FF2B5EF4-FFF2-40B4-BE49-F238E27FC236}">
                <a16:creationId xmlns:a16="http://schemas.microsoft.com/office/drawing/2014/main" xmlns="" id="{E9B80356-79E6-82B4-03FD-9770F0E60B5A}"/>
              </a:ext>
            </a:extLst>
          </p:cNvPr>
          <p:cNvSpPr/>
          <p:nvPr/>
        </p:nvSpPr>
        <p:spPr>
          <a:xfrm>
            <a:off x="693313" y="3898049"/>
            <a:ext cx="9659155" cy="502276"/>
          </a:xfrm>
          <a:prstGeom prst="rect">
            <a:avLst/>
          </a:prstGeom>
          <a:solidFill>
            <a:srgbClr val="FF5050"/>
          </a:solidFill>
          <a:ln>
            <a:solidFill>
              <a:srgbClr val="FF5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Un banc de test est identifié et utilisable</a:t>
            </a:r>
          </a:p>
        </p:txBody>
      </p:sp>
      <p:sp>
        <p:nvSpPr>
          <p:cNvPr id="6" name="Organigramme : Document 5">
            <a:extLst>
              <a:ext uri="{FF2B5EF4-FFF2-40B4-BE49-F238E27FC236}">
                <a16:creationId xmlns:a16="http://schemas.microsoft.com/office/drawing/2014/main" xmlns="" id="{D9CC896C-A285-B901-B369-31A2B0EE3108}"/>
              </a:ext>
            </a:extLst>
          </p:cNvPr>
          <p:cNvSpPr/>
          <p:nvPr/>
        </p:nvSpPr>
        <p:spPr>
          <a:xfrm>
            <a:off x="783465" y="3782139"/>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4</a:t>
            </a:r>
          </a:p>
        </p:txBody>
      </p:sp>
      <p:sp>
        <p:nvSpPr>
          <p:cNvPr id="7" name="Rectangle 6">
            <a:hlinkClick r:id="rId3" action="ppaction://hlinksldjump"/>
            <a:extLst>
              <a:ext uri="{FF2B5EF4-FFF2-40B4-BE49-F238E27FC236}">
                <a16:creationId xmlns:a16="http://schemas.microsoft.com/office/drawing/2014/main" xmlns="" id="{1B3FF706-FDEF-C352-171E-249B4154FD2D}"/>
              </a:ext>
            </a:extLst>
          </p:cNvPr>
          <p:cNvSpPr/>
          <p:nvPr/>
        </p:nvSpPr>
        <p:spPr>
          <a:xfrm>
            <a:off x="693313" y="1581952"/>
            <a:ext cx="9659155" cy="502276"/>
          </a:xfrm>
          <a:prstGeom prst="rect">
            <a:avLst/>
          </a:prstGeom>
          <a:solidFill>
            <a:srgbClr val="FF505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 lieu de stockage est défini et adapté à ceux-ci</a:t>
            </a:r>
          </a:p>
        </p:txBody>
      </p:sp>
      <p:sp>
        <p:nvSpPr>
          <p:cNvPr id="8" name="Organigramme : Document 7">
            <a:extLst>
              <a:ext uri="{FF2B5EF4-FFF2-40B4-BE49-F238E27FC236}">
                <a16:creationId xmlns:a16="http://schemas.microsoft.com/office/drawing/2014/main" xmlns="" id="{9A245862-D711-B699-15DE-B88C7A250F7A}"/>
              </a:ext>
            </a:extLst>
          </p:cNvPr>
          <p:cNvSpPr/>
          <p:nvPr/>
        </p:nvSpPr>
        <p:spPr>
          <a:xfrm>
            <a:off x="783465" y="1466042"/>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1</a:t>
            </a:r>
          </a:p>
        </p:txBody>
      </p:sp>
      <p:sp>
        <p:nvSpPr>
          <p:cNvPr id="9" name="Rectangle 8">
            <a:hlinkClick r:id="rId4" action="ppaction://hlinksldjump"/>
            <a:extLst>
              <a:ext uri="{FF2B5EF4-FFF2-40B4-BE49-F238E27FC236}">
                <a16:creationId xmlns:a16="http://schemas.microsoft.com/office/drawing/2014/main" xmlns="" id="{0CBFB4E7-6EE9-12C8-1B56-5EE1EB5CD7AE}"/>
              </a:ext>
            </a:extLst>
          </p:cNvPr>
          <p:cNvSpPr/>
          <p:nvPr/>
        </p:nvSpPr>
        <p:spPr>
          <a:xfrm>
            <a:off x="693313" y="2400543"/>
            <a:ext cx="9659155" cy="502276"/>
          </a:xfrm>
          <a:prstGeom prst="rect">
            <a:avLst/>
          </a:prstGeom>
          <a:solidFill>
            <a:srgbClr val="FF5050"/>
          </a:solidFill>
          <a:ln>
            <a:solidFill>
              <a:srgbClr val="FF5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		L'environnement d'utilisation des ECME est respecté et mesuré ( température, humidité, poste de travail, pression </a:t>
            </a:r>
            <a:r>
              <a:rPr lang="fr-FR" b="1" dirty="0" err="1">
                <a:solidFill>
                  <a:schemeClr val="tx1"/>
                </a:solidFill>
              </a:rPr>
              <a:t>etc</a:t>
            </a:r>
            <a:r>
              <a:rPr lang="fr-FR" b="1" dirty="0">
                <a:solidFill>
                  <a:schemeClr val="tx1"/>
                </a:solidFill>
              </a:rPr>
              <a:t>)</a:t>
            </a:r>
          </a:p>
        </p:txBody>
      </p:sp>
      <p:sp>
        <p:nvSpPr>
          <p:cNvPr id="10" name="Organigramme : Document 9">
            <a:extLst>
              <a:ext uri="{FF2B5EF4-FFF2-40B4-BE49-F238E27FC236}">
                <a16:creationId xmlns:a16="http://schemas.microsoft.com/office/drawing/2014/main" xmlns="" id="{F21E6EC0-AD6B-C5B4-214E-7B22D4CB96C6}"/>
              </a:ext>
            </a:extLst>
          </p:cNvPr>
          <p:cNvSpPr/>
          <p:nvPr/>
        </p:nvSpPr>
        <p:spPr>
          <a:xfrm>
            <a:off x="783465" y="2250804"/>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2</a:t>
            </a:r>
          </a:p>
        </p:txBody>
      </p:sp>
      <p:sp>
        <p:nvSpPr>
          <p:cNvPr id="11" name="Rectangle 10">
            <a:hlinkClick r:id="rId5" action="ppaction://hlinksldjump"/>
            <a:extLst>
              <a:ext uri="{FF2B5EF4-FFF2-40B4-BE49-F238E27FC236}">
                <a16:creationId xmlns:a16="http://schemas.microsoft.com/office/drawing/2014/main" xmlns="" id="{72DF4722-4971-5253-87CA-E91CD4D6D118}"/>
              </a:ext>
            </a:extLst>
          </p:cNvPr>
          <p:cNvSpPr/>
          <p:nvPr/>
        </p:nvSpPr>
        <p:spPr>
          <a:xfrm>
            <a:off x="693313" y="3143963"/>
            <a:ext cx="9659155" cy="502276"/>
          </a:xfrm>
          <a:prstGeom prst="rect">
            <a:avLst/>
          </a:prstGeom>
          <a:solidFill>
            <a:srgbClr val="FF5050"/>
          </a:solidFill>
          <a:ln>
            <a:solidFill>
              <a:srgbClr val="FF5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Les ECME sont visibles, rangés et identifiés</a:t>
            </a:r>
          </a:p>
        </p:txBody>
      </p:sp>
      <p:sp>
        <p:nvSpPr>
          <p:cNvPr id="12" name="Organigramme : Document 11">
            <a:extLst>
              <a:ext uri="{FF2B5EF4-FFF2-40B4-BE49-F238E27FC236}">
                <a16:creationId xmlns:a16="http://schemas.microsoft.com/office/drawing/2014/main" xmlns="" id="{25C9058F-B2AC-476C-1B26-B3BE64B45915}"/>
              </a:ext>
            </a:extLst>
          </p:cNvPr>
          <p:cNvSpPr/>
          <p:nvPr/>
        </p:nvSpPr>
        <p:spPr>
          <a:xfrm>
            <a:off x="783465" y="3028053"/>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3</a:t>
            </a:r>
          </a:p>
        </p:txBody>
      </p:sp>
      <p:sp>
        <p:nvSpPr>
          <p:cNvPr id="13" name="Rectangle 12">
            <a:extLst>
              <a:ext uri="{FF2B5EF4-FFF2-40B4-BE49-F238E27FC236}">
                <a16:creationId xmlns:a16="http://schemas.microsoft.com/office/drawing/2014/main" xmlns="" id="{30AE47D7-53B6-F239-323C-842A10E6BDE8}"/>
              </a:ext>
            </a:extLst>
          </p:cNvPr>
          <p:cNvSpPr/>
          <p:nvPr/>
        </p:nvSpPr>
        <p:spPr>
          <a:xfrm>
            <a:off x="765756" y="115910"/>
            <a:ext cx="9514268" cy="90009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chemeClr val="tx1"/>
                </a:solidFill>
              </a:rPr>
              <a:t>Conditionner et stocker les ECME</a:t>
            </a:r>
          </a:p>
        </p:txBody>
      </p:sp>
      <p:sp>
        <p:nvSpPr>
          <p:cNvPr id="14" name="Espace réservé du pied de page 2">
            <a:extLst>
              <a:ext uri="{FF2B5EF4-FFF2-40B4-BE49-F238E27FC236}">
                <a16:creationId xmlns:a16="http://schemas.microsoft.com/office/drawing/2014/main" xmlns="" id="{E1165479-50CD-01AE-922D-FB91FB108755}"/>
              </a:ext>
            </a:extLst>
          </p:cNvPr>
          <p:cNvSpPr>
            <a:spLocks noGrp="1"/>
          </p:cNvSpPr>
          <p:nvPr>
            <p:ph type="ftr" sz="quarter" idx="11"/>
          </p:nvPr>
        </p:nvSpPr>
        <p:spPr>
          <a:xfrm>
            <a:off x="4038600" y="6356350"/>
            <a:ext cx="475767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pic>
        <p:nvPicPr>
          <p:cNvPr id="15" name="Picture 7" descr="Logo">
            <a:extLst>
              <a:ext uri="{FF2B5EF4-FFF2-40B4-BE49-F238E27FC236}">
                <a16:creationId xmlns:a16="http://schemas.microsoft.com/office/drawing/2014/main" xmlns="" id="{ECC051B3-3D61-AA36-5291-238A5DBFD0B5}"/>
              </a:ext>
            </a:extLst>
          </p:cNvPr>
          <p:cNvPicPr>
            <a:picLocks noChangeAspect="1" noChangeArrowheads="1"/>
          </p:cNvPicPr>
          <p:nvPr/>
        </p:nvPicPr>
        <p:blipFill>
          <a:blip r:embed="rId6"/>
          <a:srcRect/>
          <a:stretch>
            <a:fillRect/>
          </a:stretch>
        </p:blipFill>
        <p:spPr bwMode="auto">
          <a:xfrm>
            <a:off x="10419616" y="161612"/>
            <a:ext cx="1570008" cy="608654"/>
          </a:xfrm>
          <a:prstGeom prst="rect">
            <a:avLst/>
          </a:prstGeom>
          <a:noFill/>
          <a:ln w="9525">
            <a:noFill/>
            <a:miter lim="800000"/>
            <a:headEnd/>
            <a:tailEnd/>
          </a:ln>
        </p:spPr>
      </p:pic>
      <p:sp>
        <p:nvSpPr>
          <p:cNvPr id="3" name="Rectangle 2">
            <a:hlinkClick r:id="rId7" action="ppaction://hlinksldjump"/>
            <a:extLst>
              <a:ext uri="{FF2B5EF4-FFF2-40B4-BE49-F238E27FC236}">
                <a16:creationId xmlns:a16="http://schemas.microsoft.com/office/drawing/2014/main" xmlns="" id="{5ECDF328-951E-E5FA-AB76-4E7E4CDFFAE0}"/>
              </a:ext>
            </a:extLst>
          </p:cNvPr>
          <p:cNvSpPr/>
          <p:nvPr/>
        </p:nvSpPr>
        <p:spPr>
          <a:xfrm>
            <a:off x="693313" y="4675252"/>
            <a:ext cx="9659155" cy="502276"/>
          </a:xfrm>
          <a:prstGeom prst="rect">
            <a:avLst/>
          </a:prstGeom>
          <a:solidFill>
            <a:srgbClr val="FF5050"/>
          </a:solidFill>
          <a:ln>
            <a:solidFill>
              <a:srgbClr val="FF5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Mettre en place des protections lors du déplacement des ECME </a:t>
            </a:r>
          </a:p>
        </p:txBody>
      </p:sp>
      <p:sp>
        <p:nvSpPr>
          <p:cNvPr id="16" name="Organigramme : Document 15">
            <a:extLst>
              <a:ext uri="{FF2B5EF4-FFF2-40B4-BE49-F238E27FC236}">
                <a16:creationId xmlns:a16="http://schemas.microsoft.com/office/drawing/2014/main" xmlns="" id="{DCB58B8F-0100-0235-ECA6-AB1138E6831B}"/>
              </a:ext>
            </a:extLst>
          </p:cNvPr>
          <p:cNvSpPr/>
          <p:nvPr/>
        </p:nvSpPr>
        <p:spPr>
          <a:xfrm>
            <a:off x="783465" y="4559342"/>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5</a:t>
            </a:r>
          </a:p>
        </p:txBody>
      </p:sp>
      <p:sp>
        <p:nvSpPr>
          <p:cNvPr id="17" name="Rectangle 16">
            <a:hlinkClick r:id="rId8" action="ppaction://hlinksldjump"/>
            <a:extLst>
              <a:ext uri="{FF2B5EF4-FFF2-40B4-BE49-F238E27FC236}">
                <a16:creationId xmlns:a16="http://schemas.microsoft.com/office/drawing/2014/main" xmlns="" id="{D6ABBE5C-E18F-80E3-E4D5-C60264608E73}"/>
              </a:ext>
            </a:extLst>
          </p:cNvPr>
          <p:cNvSpPr/>
          <p:nvPr/>
        </p:nvSpPr>
        <p:spPr>
          <a:xfrm>
            <a:off x="693313" y="5464942"/>
            <a:ext cx="9659155" cy="502276"/>
          </a:xfrm>
          <a:prstGeom prst="rect">
            <a:avLst/>
          </a:prstGeom>
          <a:solidFill>
            <a:srgbClr val="FF5050"/>
          </a:solidFill>
          <a:ln>
            <a:solidFill>
              <a:srgbClr val="FF505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fr-FR" b="1" dirty="0">
                <a:solidFill>
                  <a:schemeClr val="tx1"/>
                </a:solidFill>
              </a:rPr>
              <a:t>Mettre en place des protections afin d’éviter tout dérèglement intrinsèque des ECME </a:t>
            </a:r>
          </a:p>
        </p:txBody>
      </p:sp>
      <p:sp>
        <p:nvSpPr>
          <p:cNvPr id="18" name="Organigramme : Document 17">
            <a:extLst>
              <a:ext uri="{FF2B5EF4-FFF2-40B4-BE49-F238E27FC236}">
                <a16:creationId xmlns:a16="http://schemas.microsoft.com/office/drawing/2014/main" xmlns="" id="{F01F7E56-A622-681D-AAEF-6C925489D93E}"/>
              </a:ext>
            </a:extLst>
          </p:cNvPr>
          <p:cNvSpPr/>
          <p:nvPr/>
        </p:nvSpPr>
        <p:spPr>
          <a:xfrm>
            <a:off x="783465" y="5349032"/>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6</a:t>
            </a:r>
          </a:p>
        </p:txBody>
      </p:sp>
    </p:spTree>
    <p:extLst>
      <p:ext uri="{BB962C8B-B14F-4D97-AF65-F5344CB8AC3E}">
        <p14:creationId xmlns:p14="http://schemas.microsoft.com/office/powerpoint/2010/main" xmlns="" val="428849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6F601DEF-7B75-4547-E260-A1C31FDEB937}"/>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4" name="Bouton d’action : accueil 3">
            <a:hlinkClick r:id="" action="ppaction://hlinkshowjump?jump=firstslide" highlightClick="1"/>
            <a:extLst>
              <a:ext uri="{FF2B5EF4-FFF2-40B4-BE49-F238E27FC236}">
                <a16:creationId xmlns:a16="http://schemas.microsoft.com/office/drawing/2014/main" xmlns="" id="{D5D4510A-1166-1A4E-1088-C4544B83A7CF}"/>
              </a:ext>
            </a:extLst>
          </p:cNvPr>
          <p:cNvSpPr/>
          <p:nvPr/>
        </p:nvSpPr>
        <p:spPr>
          <a:xfrm>
            <a:off x="10599313" y="3721995"/>
            <a:ext cx="1210614" cy="798490"/>
          </a:xfrm>
          <a:prstGeom prst="actionButtonHom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xmlns="" id="{9EC51C0A-9F66-4858-9754-919C400C224F}"/>
              </a:ext>
            </a:extLst>
          </p:cNvPr>
          <p:cNvSpPr/>
          <p:nvPr/>
        </p:nvSpPr>
        <p:spPr>
          <a:xfrm>
            <a:off x="461493" y="1746384"/>
            <a:ext cx="9659155" cy="502276"/>
          </a:xfrm>
          <a:prstGeom prst="rect">
            <a:avLst/>
          </a:prstGeom>
          <a:solidFill>
            <a:srgbClr val="FF5050"/>
          </a:solidFill>
          <a:ln>
            <a:solidFill>
              <a:srgbClr val="FF5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a:solidFill>
                  <a:schemeClr val="tx1"/>
                </a:solidFill>
              </a:rPr>
              <a:t>Le lieu de stockage est défini et adapté à ceux-ci</a:t>
            </a:r>
            <a:endParaRPr lang="fr-FR" b="1" dirty="0">
              <a:solidFill>
                <a:schemeClr val="tx1"/>
              </a:solidFill>
            </a:endParaRPr>
          </a:p>
        </p:txBody>
      </p:sp>
      <p:sp>
        <p:nvSpPr>
          <p:cNvPr id="6" name="Organigramme : Document 5">
            <a:extLst>
              <a:ext uri="{FF2B5EF4-FFF2-40B4-BE49-F238E27FC236}">
                <a16:creationId xmlns:a16="http://schemas.microsoft.com/office/drawing/2014/main" xmlns="" id="{8F237731-CB5F-882B-6AB1-F604C220B49A}"/>
              </a:ext>
            </a:extLst>
          </p:cNvPr>
          <p:cNvSpPr/>
          <p:nvPr/>
        </p:nvSpPr>
        <p:spPr>
          <a:xfrm>
            <a:off x="551645" y="1630474"/>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1</a:t>
            </a:r>
          </a:p>
        </p:txBody>
      </p:sp>
      <p:sp>
        <p:nvSpPr>
          <p:cNvPr id="7" name="Flèche : droite 6">
            <a:hlinkClick r:id="rId2" action="ppaction://hlinksldjump"/>
            <a:extLst>
              <a:ext uri="{FF2B5EF4-FFF2-40B4-BE49-F238E27FC236}">
                <a16:creationId xmlns:a16="http://schemas.microsoft.com/office/drawing/2014/main" xmlns="" id="{00532730-E487-983B-8EB9-CF350DAFF9A4}"/>
              </a:ext>
            </a:extLst>
          </p:cNvPr>
          <p:cNvSpPr/>
          <p:nvPr/>
        </p:nvSpPr>
        <p:spPr>
          <a:xfrm>
            <a:off x="10599314" y="4765183"/>
            <a:ext cx="1210614" cy="42500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48953068-044A-6A33-FF18-2DB0286439AB}"/>
              </a:ext>
            </a:extLst>
          </p:cNvPr>
          <p:cNvSpPr/>
          <p:nvPr/>
        </p:nvSpPr>
        <p:spPr>
          <a:xfrm rot="5400000">
            <a:off x="10824692" y="5248142"/>
            <a:ext cx="798489" cy="1171979"/>
          </a:xfrm>
          <a:prstGeom prst="utur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483F9218-21A3-74DB-B7FB-8EF9FFFAF5B0}"/>
              </a:ext>
            </a:extLst>
          </p:cNvPr>
          <p:cNvSpPr/>
          <p:nvPr/>
        </p:nvSpPr>
        <p:spPr>
          <a:xfrm>
            <a:off x="1118315" y="3001742"/>
            <a:ext cx="8194183" cy="1660414"/>
          </a:xfrm>
          <a:prstGeom prst="rect">
            <a:avLst/>
          </a:prstGeom>
          <a:solidFill>
            <a:schemeClr val="bg1"/>
          </a:solidFill>
          <a:ln w="57150">
            <a:solidFill>
              <a:srgbClr val="FF505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solidFill>
                  <a:schemeClr val="tx1"/>
                </a:solidFill>
              </a:rPr>
              <a:t>Les ECME doivent être stockés dans un local adapté (conditions de stockages défini dans le manuel d’utilisation), propre sans poussières, températures et hygrométries stables.</a:t>
            </a:r>
          </a:p>
        </p:txBody>
      </p:sp>
      <p:sp>
        <p:nvSpPr>
          <p:cNvPr id="10" name="Rectangle 9">
            <a:extLst>
              <a:ext uri="{FF2B5EF4-FFF2-40B4-BE49-F238E27FC236}">
                <a16:creationId xmlns:a16="http://schemas.microsoft.com/office/drawing/2014/main" xmlns="" id="{77627DE6-F0ED-7361-8A15-E83319D9F586}"/>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5050"/>
                </a:solidFill>
                <a:effectLst>
                  <a:outerShdw blurRad="38100" dist="38100" dir="2700000" algn="tl">
                    <a:srgbClr val="000000">
                      <a:alpha val="43137"/>
                    </a:srgbClr>
                  </a:outerShdw>
                </a:effectLst>
              </a:rPr>
              <a:t>CONDITIONNER ET STOCKER LES ECME</a:t>
            </a:r>
          </a:p>
        </p:txBody>
      </p:sp>
      <p:sp>
        <p:nvSpPr>
          <p:cNvPr id="11" name="Espace réservé du pied de page 2">
            <a:extLst>
              <a:ext uri="{FF2B5EF4-FFF2-40B4-BE49-F238E27FC236}">
                <a16:creationId xmlns:a16="http://schemas.microsoft.com/office/drawing/2014/main" xmlns="" id="{DA054FBE-87DC-7D24-1D38-4433B8FDC4B8}"/>
              </a:ext>
            </a:extLst>
          </p:cNvPr>
          <p:cNvSpPr>
            <a:spLocks noGrp="1"/>
          </p:cNvSpPr>
          <p:nvPr>
            <p:ph type="ftr" sz="quarter" idx="11"/>
          </p:nvPr>
        </p:nvSpPr>
        <p:spPr>
          <a:xfrm>
            <a:off x="4038600" y="6356350"/>
            <a:ext cx="475767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pic>
        <p:nvPicPr>
          <p:cNvPr id="12" name="Picture 7" descr="Logo">
            <a:extLst>
              <a:ext uri="{FF2B5EF4-FFF2-40B4-BE49-F238E27FC236}">
                <a16:creationId xmlns:a16="http://schemas.microsoft.com/office/drawing/2014/main" xmlns="" id="{6BC6B9B0-A849-7A40-F822-1460D7958C19}"/>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
        <p:nvSpPr>
          <p:cNvPr id="13" name="Rectangle : coins arrondis 12">
            <a:extLst>
              <a:ext uri="{FF2B5EF4-FFF2-40B4-BE49-F238E27FC236}">
                <a16:creationId xmlns:a16="http://schemas.microsoft.com/office/drawing/2014/main" xmlns="" id="{46C1C3DA-21FB-45F6-84CE-542E2789BFD8}"/>
              </a:ext>
            </a:extLst>
          </p:cNvPr>
          <p:cNvSpPr/>
          <p:nvPr/>
        </p:nvSpPr>
        <p:spPr>
          <a:xfrm>
            <a:off x="1258909" y="4984125"/>
            <a:ext cx="8194182" cy="68257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b="1" dirty="0"/>
              <a:t>: Document regroupant les contraintes de stockage</a:t>
            </a:r>
          </a:p>
        </p:txBody>
      </p:sp>
    </p:spTree>
    <p:extLst>
      <p:ext uri="{BB962C8B-B14F-4D97-AF65-F5344CB8AC3E}">
        <p14:creationId xmlns:p14="http://schemas.microsoft.com/office/powerpoint/2010/main" xmlns="" val="3805614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34774447-2672-1ECE-E672-0654ACB1571E}"/>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4" name="Bouton d’action : accueil 3">
            <a:hlinkClick r:id="" action="ppaction://hlinkshowjump?jump=firstslide" highlightClick="1"/>
            <a:extLst>
              <a:ext uri="{FF2B5EF4-FFF2-40B4-BE49-F238E27FC236}">
                <a16:creationId xmlns:a16="http://schemas.microsoft.com/office/drawing/2014/main" xmlns="" id="{B5B4912C-E67B-8F48-9E91-99164793A655}"/>
              </a:ext>
            </a:extLst>
          </p:cNvPr>
          <p:cNvSpPr/>
          <p:nvPr/>
        </p:nvSpPr>
        <p:spPr>
          <a:xfrm>
            <a:off x="10599313" y="3721995"/>
            <a:ext cx="1210614" cy="798490"/>
          </a:xfrm>
          <a:prstGeom prst="actionButtonHom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xmlns="" id="{496A0DDA-92A1-2FC5-3140-F1725E0CB8BF}"/>
              </a:ext>
            </a:extLst>
          </p:cNvPr>
          <p:cNvSpPr/>
          <p:nvPr/>
        </p:nvSpPr>
        <p:spPr>
          <a:xfrm>
            <a:off x="461493" y="1617594"/>
            <a:ext cx="9659155" cy="893786"/>
          </a:xfrm>
          <a:prstGeom prst="rect">
            <a:avLst/>
          </a:prstGeom>
          <a:solidFill>
            <a:srgbClr val="FF5050"/>
          </a:solidFill>
          <a:ln>
            <a:solidFill>
              <a:srgbClr val="FF505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fr-FR" b="1" dirty="0">
              <a:solidFill>
                <a:schemeClr val="tx1"/>
              </a:solidFill>
            </a:endParaRPr>
          </a:p>
          <a:p>
            <a:r>
              <a:rPr lang="fr-FR" b="1" dirty="0">
                <a:solidFill>
                  <a:schemeClr val="tx1"/>
                </a:solidFill>
              </a:rPr>
              <a:t>L'environnement d'utilisation des ECME est respecté et mesuré ( température, humidité, poste de travail, pression </a:t>
            </a:r>
            <a:r>
              <a:rPr lang="fr-FR" b="1" dirty="0" err="1">
                <a:solidFill>
                  <a:schemeClr val="tx1"/>
                </a:solidFill>
              </a:rPr>
              <a:t>etc</a:t>
            </a:r>
            <a:r>
              <a:rPr lang="fr-FR" b="1" dirty="0">
                <a:solidFill>
                  <a:schemeClr val="tx1"/>
                </a:solidFill>
              </a:rPr>
              <a:t>)</a:t>
            </a:r>
          </a:p>
        </p:txBody>
      </p:sp>
      <p:sp>
        <p:nvSpPr>
          <p:cNvPr id="6" name="Organigramme : Document 5">
            <a:extLst>
              <a:ext uri="{FF2B5EF4-FFF2-40B4-BE49-F238E27FC236}">
                <a16:creationId xmlns:a16="http://schemas.microsoft.com/office/drawing/2014/main" xmlns="" id="{593B547C-2CEE-163F-BC04-AF89DBBCD42D}"/>
              </a:ext>
            </a:extLst>
          </p:cNvPr>
          <p:cNvSpPr/>
          <p:nvPr/>
        </p:nvSpPr>
        <p:spPr>
          <a:xfrm>
            <a:off x="590281" y="1492028"/>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2</a:t>
            </a:r>
          </a:p>
        </p:txBody>
      </p:sp>
      <p:sp>
        <p:nvSpPr>
          <p:cNvPr id="7" name="Flèche : droite 6">
            <a:hlinkClick r:id="rId2" action="ppaction://hlinksldjump"/>
            <a:extLst>
              <a:ext uri="{FF2B5EF4-FFF2-40B4-BE49-F238E27FC236}">
                <a16:creationId xmlns:a16="http://schemas.microsoft.com/office/drawing/2014/main" xmlns="" id="{AE0E6FCE-79B5-C889-639D-031B47176C96}"/>
              </a:ext>
            </a:extLst>
          </p:cNvPr>
          <p:cNvSpPr/>
          <p:nvPr/>
        </p:nvSpPr>
        <p:spPr>
          <a:xfrm>
            <a:off x="10599314" y="4765183"/>
            <a:ext cx="1210614" cy="42500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4D89AE6D-5758-1806-C21F-D17C5468EF8B}"/>
              </a:ext>
            </a:extLst>
          </p:cNvPr>
          <p:cNvSpPr/>
          <p:nvPr/>
        </p:nvSpPr>
        <p:spPr>
          <a:xfrm rot="5400000">
            <a:off x="10824692" y="5248142"/>
            <a:ext cx="798489" cy="1171979"/>
          </a:xfrm>
          <a:prstGeom prst="utur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29F62132-6B59-9E6F-CFE5-B9FBDCCB5C6F}"/>
              </a:ext>
            </a:extLst>
          </p:cNvPr>
          <p:cNvSpPr/>
          <p:nvPr/>
        </p:nvSpPr>
        <p:spPr>
          <a:xfrm>
            <a:off x="1258909" y="2821436"/>
            <a:ext cx="8194183" cy="1660414"/>
          </a:xfrm>
          <a:prstGeom prst="rect">
            <a:avLst/>
          </a:prstGeom>
          <a:solidFill>
            <a:schemeClr val="bg1"/>
          </a:solidFill>
          <a:ln w="57150">
            <a:solidFill>
              <a:srgbClr val="FF505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solidFill>
                  <a:schemeClr val="tx1"/>
                </a:solidFill>
              </a:rPr>
              <a:t>En fonction des caractéristiques et des spécifications d’utilisation des ECME définies par le fabricant, </a:t>
            </a:r>
            <a:r>
              <a:rPr lang="fr-FR" sz="2000" b="1" dirty="0"/>
              <a:t>l’environnement d’utilisation est respecté.</a:t>
            </a:r>
          </a:p>
        </p:txBody>
      </p:sp>
      <p:sp>
        <p:nvSpPr>
          <p:cNvPr id="10" name="Rectangle : coins arrondis 9">
            <a:extLst>
              <a:ext uri="{FF2B5EF4-FFF2-40B4-BE49-F238E27FC236}">
                <a16:creationId xmlns:a16="http://schemas.microsoft.com/office/drawing/2014/main" xmlns="" id="{E961B831-F5D4-6B81-C0B8-D742A483D250}"/>
              </a:ext>
            </a:extLst>
          </p:cNvPr>
          <p:cNvSpPr/>
          <p:nvPr/>
        </p:nvSpPr>
        <p:spPr>
          <a:xfrm>
            <a:off x="1258909" y="4861777"/>
            <a:ext cx="8194182" cy="84034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 </a:t>
            </a:r>
            <a:r>
              <a:rPr lang="fr-FR" dirty="0"/>
              <a:t>la documentation technique des ECME </a:t>
            </a:r>
          </a:p>
        </p:txBody>
      </p:sp>
      <p:sp>
        <p:nvSpPr>
          <p:cNvPr id="11" name="Rectangle 10">
            <a:extLst>
              <a:ext uri="{FF2B5EF4-FFF2-40B4-BE49-F238E27FC236}">
                <a16:creationId xmlns:a16="http://schemas.microsoft.com/office/drawing/2014/main" xmlns="" id="{711DA3E7-0BB4-12A0-8937-BB9DE1F12181}"/>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5050"/>
                </a:solidFill>
                <a:effectLst>
                  <a:outerShdw blurRad="38100" dist="38100" dir="2700000" algn="tl">
                    <a:srgbClr val="000000">
                      <a:alpha val="43137"/>
                    </a:srgbClr>
                  </a:outerShdw>
                </a:effectLst>
              </a:rPr>
              <a:t>CONDITIONNER ET STOCKER LES ECME</a:t>
            </a:r>
          </a:p>
        </p:txBody>
      </p:sp>
      <p:sp>
        <p:nvSpPr>
          <p:cNvPr id="12" name="Espace réservé du pied de page 2">
            <a:extLst>
              <a:ext uri="{FF2B5EF4-FFF2-40B4-BE49-F238E27FC236}">
                <a16:creationId xmlns:a16="http://schemas.microsoft.com/office/drawing/2014/main" xmlns="" id="{DFAAC192-7649-3C8F-09D2-C810A4A4A604}"/>
              </a:ext>
            </a:extLst>
          </p:cNvPr>
          <p:cNvSpPr>
            <a:spLocks noGrp="1"/>
          </p:cNvSpPr>
          <p:nvPr>
            <p:ph type="ftr" sz="quarter" idx="11"/>
          </p:nvPr>
        </p:nvSpPr>
        <p:spPr>
          <a:xfrm>
            <a:off x="4038600" y="6356350"/>
            <a:ext cx="475767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pic>
        <p:nvPicPr>
          <p:cNvPr id="13" name="Picture 7" descr="Logo">
            <a:extLst>
              <a:ext uri="{FF2B5EF4-FFF2-40B4-BE49-F238E27FC236}">
                <a16:creationId xmlns:a16="http://schemas.microsoft.com/office/drawing/2014/main" xmlns="" id="{0FA422A3-D293-F512-DAA9-1C9DB2223F0F}"/>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2033257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8FA1A858-A039-8A8B-7704-59B022744D40}"/>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4" name="Bouton d’action : accueil 3">
            <a:hlinkClick r:id="" action="ppaction://hlinkshowjump?jump=firstslide" highlightClick="1"/>
            <a:extLst>
              <a:ext uri="{FF2B5EF4-FFF2-40B4-BE49-F238E27FC236}">
                <a16:creationId xmlns:a16="http://schemas.microsoft.com/office/drawing/2014/main" xmlns="" id="{CDCC18C1-3691-8DC3-B3D2-D0A9654840D2}"/>
              </a:ext>
            </a:extLst>
          </p:cNvPr>
          <p:cNvSpPr/>
          <p:nvPr/>
        </p:nvSpPr>
        <p:spPr>
          <a:xfrm>
            <a:off x="10599313" y="3721995"/>
            <a:ext cx="1210614" cy="798490"/>
          </a:xfrm>
          <a:prstGeom prst="actionButtonHom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xmlns="" id="{53959751-ECF1-5E81-DF7C-F55609C0000F}"/>
              </a:ext>
            </a:extLst>
          </p:cNvPr>
          <p:cNvSpPr/>
          <p:nvPr/>
        </p:nvSpPr>
        <p:spPr>
          <a:xfrm>
            <a:off x="461493" y="1836537"/>
            <a:ext cx="9659155" cy="502276"/>
          </a:xfrm>
          <a:prstGeom prst="rect">
            <a:avLst/>
          </a:prstGeom>
          <a:solidFill>
            <a:srgbClr val="FF5050"/>
          </a:solidFill>
          <a:ln>
            <a:solidFill>
              <a:srgbClr val="FF5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a:solidFill>
                  <a:schemeClr val="tx1"/>
                </a:solidFill>
              </a:rPr>
              <a:t>Les ECME sont visibles, rangés et identifiés</a:t>
            </a:r>
            <a:endParaRPr lang="fr-FR" b="1" dirty="0">
              <a:solidFill>
                <a:schemeClr val="tx1"/>
              </a:solidFill>
            </a:endParaRPr>
          </a:p>
        </p:txBody>
      </p:sp>
      <p:sp>
        <p:nvSpPr>
          <p:cNvPr id="6" name="Organigramme : Document 5">
            <a:extLst>
              <a:ext uri="{FF2B5EF4-FFF2-40B4-BE49-F238E27FC236}">
                <a16:creationId xmlns:a16="http://schemas.microsoft.com/office/drawing/2014/main" xmlns="" id="{E3D461C2-D182-A3C4-6762-B0C3A4FD1238}"/>
              </a:ext>
            </a:extLst>
          </p:cNvPr>
          <p:cNvSpPr/>
          <p:nvPr/>
        </p:nvSpPr>
        <p:spPr>
          <a:xfrm>
            <a:off x="551645" y="1720627"/>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3</a:t>
            </a:r>
          </a:p>
        </p:txBody>
      </p:sp>
      <p:sp>
        <p:nvSpPr>
          <p:cNvPr id="7" name="Flèche : droite 6">
            <a:hlinkClick r:id="rId2" action="ppaction://hlinksldjump"/>
            <a:extLst>
              <a:ext uri="{FF2B5EF4-FFF2-40B4-BE49-F238E27FC236}">
                <a16:creationId xmlns:a16="http://schemas.microsoft.com/office/drawing/2014/main" xmlns="" id="{EC4FD10F-5567-4FC1-D8C8-0FC0AFF3C377}"/>
              </a:ext>
            </a:extLst>
          </p:cNvPr>
          <p:cNvSpPr/>
          <p:nvPr/>
        </p:nvSpPr>
        <p:spPr>
          <a:xfrm>
            <a:off x="10599314" y="4765183"/>
            <a:ext cx="1210614" cy="42500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4927B142-F888-EA3F-FE07-9D061A998EF4}"/>
              </a:ext>
            </a:extLst>
          </p:cNvPr>
          <p:cNvSpPr/>
          <p:nvPr/>
        </p:nvSpPr>
        <p:spPr>
          <a:xfrm rot="5400000">
            <a:off x="10824692" y="5248142"/>
            <a:ext cx="798489" cy="1171979"/>
          </a:xfrm>
          <a:prstGeom prst="utur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31C48BE0-E948-A477-1BE2-37B58FDF1433}"/>
              </a:ext>
            </a:extLst>
          </p:cNvPr>
          <p:cNvSpPr/>
          <p:nvPr/>
        </p:nvSpPr>
        <p:spPr>
          <a:xfrm>
            <a:off x="1258909" y="2847195"/>
            <a:ext cx="8194183" cy="1660414"/>
          </a:xfrm>
          <a:prstGeom prst="rect">
            <a:avLst/>
          </a:prstGeom>
          <a:solidFill>
            <a:schemeClr val="bg1"/>
          </a:solidFill>
          <a:ln w="57150">
            <a:solidFill>
              <a:srgbClr val="FF505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Les ECME sont rangés par famille, visibles, identifiés avec leurs numéros d’inventaire et leurs descriptions dans un local identifié et adapté.</a:t>
            </a:r>
            <a:endParaRPr lang="fr-FR" sz="2000" b="1" dirty="0">
              <a:solidFill>
                <a:srgbClr val="92D050"/>
              </a:solidFill>
            </a:endParaRPr>
          </a:p>
        </p:txBody>
      </p:sp>
      <p:sp>
        <p:nvSpPr>
          <p:cNvPr id="10" name="Rectangle 9">
            <a:extLst>
              <a:ext uri="{FF2B5EF4-FFF2-40B4-BE49-F238E27FC236}">
                <a16:creationId xmlns:a16="http://schemas.microsoft.com/office/drawing/2014/main" xmlns="" id="{AF01597B-666C-F5A4-7E31-FE24DCAD7F9A}"/>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5050"/>
                </a:solidFill>
                <a:effectLst>
                  <a:outerShdw blurRad="38100" dist="38100" dir="2700000" algn="tl">
                    <a:srgbClr val="000000">
                      <a:alpha val="43137"/>
                    </a:srgbClr>
                  </a:outerShdw>
                </a:effectLst>
              </a:rPr>
              <a:t>CONDITIONNER ET STOCKER LES ECME</a:t>
            </a:r>
          </a:p>
        </p:txBody>
      </p:sp>
      <p:sp>
        <p:nvSpPr>
          <p:cNvPr id="11" name="Espace réservé du pied de page 2">
            <a:extLst>
              <a:ext uri="{FF2B5EF4-FFF2-40B4-BE49-F238E27FC236}">
                <a16:creationId xmlns:a16="http://schemas.microsoft.com/office/drawing/2014/main" xmlns="" id="{C0441A40-36EC-B85B-509C-922E9BEF8A8A}"/>
              </a:ext>
            </a:extLst>
          </p:cNvPr>
          <p:cNvSpPr>
            <a:spLocks noGrp="1"/>
          </p:cNvSpPr>
          <p:nvPr>
            <p:ph type="ftr" sz="quarter" idx="11"/>
          </p:nvPr>
        </p:nvSpPr>
        <p:spPr>
          <a:xfrm>
            <a:off x="4038600" y="6356350"/>
            <a:ext cx="475767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pic>
        <p:nvPicPr>
          <p:cNvPr id="12" name="Picture 7" descr="Logo">
            <a:extLst>
              <a:ext uri="{FF2B5EF4-FFF2-40B4-BE49-F238E27FC236}">
                <a16:creationId xmlns:a16="http://schemas.microsoft.com/office/drawing/2014/main" xmlns="" id="{55953DAE-DAEC-226B-B635-7833766B83F9}"/>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2410045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FC69F640-BE8C-9D9E-30C3-91E5C8F71525}"/>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AAE00EA0-31C5-4FF1-701E-BDA85EA62E6D}"/>
              </a:ext>
            </a:extLst>
          </p:cNvPr>
          <p:cNvSpPr>
            <a:spLocks noGrp="1"/>
          </p:cNvSpPr>
          <p:nvPr>
            <p:ph type="ftr" sz="quarter" idx="11"/>
          </p:nvPr>
        </p:nvSpPr>
        <p:spPr/>
        <p:txBody>
          <a:bodyPr/>
          <a:lstStyle/>
          <a:p>
            <a:r>
              <a:rPr lang="fr-FR"/>
              <a:t>Anthony Abrial, Guillaume Archer, Julien Decherf  formation Abih 2023 </a:t>
            </a:r>
          </a:p>
        </p:txBody>
      </p:sp>
      <p:sp>
        <p:nvSpPr>
          <p:cNvPr id="4" name="Bouton d’action : accueil 3">
            <a:hlinkClick r:id="" action="ppaction://hlinkshowjump?jump=firstslide" highlightClick="1"/>
            <a:extLst>
              <a:ext uri="{FF2B5EF4-FFF2-40B4-BE49-F238E27FC236}">
                <a16:creationId xmlns:a16="http://schemas.microsoft.com/office/drawing/2014/main" xmlns="" id="{E7B9E9FA-B148-8015-E463-1E574D4BDEC3}"/>
              </a:ext>
            </a:extLst>
          </p:cNvPr>
          <p:cNvSpPr/>
          <p:nvPr/>
        </p:nvSpPr>
        <p:spPr>
          <a:xfrm>
            <a:off x="10599313" y="3721995"/>
            <a:ext cx="1210614" cy="798490"/>
          </a:xfrm>
          <a:prstGeom prst="actionButtonHom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xmlns="" id="{682894D8-0AF5-0021-FE0A-E16FB34924A4}"/>
              </a:ext>
            </a:extLst>
          </p:cNvPr>
          <p:cNvSpPr/>
          <p:nvPr/>
        </p:nvSpPr>
        <p:spPr>
          <a:xfrm>
            <a:off x="461493" y="1630474"/>
            <a:ext cx="9659155" cy="502276"/>
          </a:xfrm>
          <a:prstGeom prst="rect">
            <a:avLst/>
          </a:prstGeom>
          <a:solidFill>
            <a:srgbClr val="FF5050"/>
          </a:solidFill>
          <a:ln>
            <a:solidFill>
              <a:srgbClr val="FF5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a:solidFill>
                  <a:schemeClr val="tx1"/>
                </a:solidFill>
              </a:rPr>
              <a:t>Un banc de test est identifié et utilisable</a:t>
            </a:r>
            <a:endParaRPr lang="fr-FR" b="1" dirty="0">
              <a:solidFill>
                <a:schemeClr val="tx1"/>
              </a:solidFill>
            </a:endParaRPr>
          </a:p>
        </p:txBody>
      </p:sp>
      <p:sp>
        <p:nvSpPr>
          <p:cNvPr id="6" name="Organigramme : Document 5">
            <a:extLst>
              <a:ext uri="{FF2B5EF4-FFF2-40B4-BE49-F238E27FC236}">
                <a16:creationId xmlns:a16="http://schemas.microsoft.com/office/drawing/2014/main" xmlns="" id="{D4D956A3-5FB5-F493-B695-F27999089574}"/>
              </a:ext>
            </a:extLst>
          </p:cNvPr>
          <p:cNvSpPr/>
          <p:nvPr/>
        </p:nvSpPr>
        <p:spPr>
          <a:xfrm>
            <a:off x="551645" y="1514564"/>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4</a:t>
            </a:r>
          </a:p>
        </p:txBody>
      </p:sp>
      <p:sp>
        <p:nvSpPr>
          <p:cNvPr id="7" name="Flèche : droite 6">
            <a:hlinkClick r:id="rId2" action="ppaction://hlinksldjump"/>
            <a:extLst>
              <a:ext uri="{FF2B5EF4-FFF2-40B4-BE49-F238E27FC236}">
                <a16:creationId xmlns:a16="http://schemas.microsoft.com/office/drawing/2014/main" xmlns="" id="{C093E8C1-5763-DB00-9EAA-7392EA7E5B5B}"/>
              </a:ext>
            </a:extLst>
          </p:cNvPr>
          <p:cNvSpPr/>
          <p:nvPr/>
        </p:nvSpPr>
        <p:spPr>
          <a:xfrm>
            <a:off x="10599314" y="4765183"/>
            <a:ext cx="1210614" cy="42500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94F4D738-F079-F03B-651A-424210EA3D15}"/>
              </a:ext>
            </a:extLst>
          </p:cNvPr>
          <p:cNvSpPr/>
          <p:nvPr/>
        </p:nvSpPr>
        <p:spPr>
          <a:xfrm rot="5400000">
            <a:off x="10824692" y="5248142"/>
            <a:ext cx="798489" cy="1171979"/>
          </a:xfrm>
          <a:prstGeom prst="utur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D5C0BEDA-22B9-21DC-4DD6-3489E8082510}"/>
              </a:ext>
            </a:extLst>
          </p:cNvPr>
          <p:cNvSpPr/>
          <p:nvPr/>
        </p:nvSpPr>
        <p:spPr>
          <a:xfrm>
            <a:off x="1258909" y="2679769"/>
            <a:ext cx="8194183" cy="1660414"/>
          </a:xfrm>
          <a:prstGeom prst="rect">
            <a:avLst/>
          </a:prstGeom>
          <a:solidFill>
            <a:schemeClr val="bg1"/>
          </a:solidFill>
          <a:ln w="57150">
            <a:solidFill>
              <a:srgbClr val="FF505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Un banc de test conforme pour la mesure et les essais est mis à disposition, il est organisé et rangé. Après chaque </a:t>
            </a:r>
            <a:r>
              <a:rPr lang="fr-FR" sz="2000" b="1" dirty="0">
                <a:solidFill>
                  <a:schemeClr val="tx1"/>
                </a:solidFill>
              </a:rPr>
              <a:t>utilisation il devra être remis dans son état d’origine</a:t>
            </a:r>
            <a:endParaRPr lang="fr-FR" dirty="0">
              <a:solidFill>
                <a:schemeClr val="tx1"/>
              </a:solidFill>
            </a:endParaRPr>
          </a:p>
        </p:txBody>
      </p:sp>
      <p:sp>
        <p:nvSpPr>
          <p:cNvPr id="10" name="Rectangle : coins arrondis 9">
            <a:extLst>
              <a:ext uri="{FF2B5EF4-FFF2-40B4-BE49-F238E27FC236}">
                <a16:creationId xmlns:a16="http://schemas.microsoft.com/office/drawing/2014/main" xmlns="" id="{0F013B1C-DAD9-D09A-6C5D-8FA678CF7CA6}"/>
              </a:ext>
            </a:extLst>
          </p:cNvPr>
          <p:cNvSpPr/>
          <p:nvPr/>
        </p:nvSpPr>
        <p:spPr>
          <a:xfrm>
            <a:off x="1258908" y="4816701"/>
            <a:ext cx="8194183" cy="79849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 </a:t>
            </a:r>
            <a:r>
              <a:rPr lang="fr-FR" dirty="0"/>
              <a:t>la photo du poste de travail tel q</a:t>
            </a:r>
            <a:r>
              <a:rPr lang="fr-FR" dirty="0">
                <a:solidFill>
                  <a:schemeClr val="bg1"/>
                </a:solidFill>
              </a:rPr>
              <a:t>u’à</a:t>
            </a:r>
            <a:r>
              <a:rPr lang="fr-FR" dirty="0"/>
              <a:t> l’origine </a:t>
            </a:r>
          </a:p>
        </p:txBody>
      </p:sp>
      <p:sp>
        <p:nvSpPr>
          <p:cNvPr id="11" name="Rectangle 10">
            <a:extLst>
              <a:ext uri="{FF2B5EF4-FFF2-40B4-BE49-F238E27FC236}">
                <a16:creationId xmlns:a16="http://schemas.microsoft.com/office/drawing/2014/main" xmlns="" id="{4081182A-C400-9EF9-95E9-F29B74AF9C17}"/>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5050"/>
                </a:solidFill>
                <a:effectLst>
                  <a:outerShdw blurRad="38100" dist="38100" dir="2700000" algn="tl">
                    <a:srgbClr val="000000">
                      <a:alpha val="43137"/>
                    </a:srgbClr>
                  </a:outerShdw>
                </a:effectLst>
              </a:rPr>
              <a:t>CONDITIONNER ET STOCKER LES ECME</a:t>
            </a:r>
          </a:p>
        </p:txBody>
      </p:sp>
      <p:pic>
        <p:nvPicPr>
          <p:cNvPr id="12" name="Picture 7" descr="Logo">
            <a:extLst>
              <a:ext uri="{FF2B5EF4-FFF2-40B4-BE49-F238E27FC236}">
                <a16:creationId xmlns:a16="http://schemas.microsoft.com/office/drawing/2014/main" xmlns="" id="{2F0B749D-5301-D62C-7A2A-8408CC4532EA}"/>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855513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251CE3DB-99F5-0771-1C17-EACB2D5C1DFD}"/>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863C4DCA-061B-7D20-1644-812E87D0174B}"/>
              </a:ext>
            </a:extLst>
          </p:cNvPr>
          <p:cNvSpPr>
            <a:spLocks noGrp="1"/>
          </p:cNvSpPr>
          <p:nvPr>
            <p:ph type="ftr" sz="quarter" idx="11"/>
          </p:nvPr>
        </p:nvSpPr>
        <p:spPr>
          <a:xfrm>
            <a:off x="2459865" y="6356350"/>
            <a:ext cx="7392473"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Bouton d’action : accueil 3">
            <a:hlinkClick r:id="" action="ppaction://hlinkshowjump?jump=firstslide" highlightClick="1"/>
            <a:extLst>
              <a:ext uri="{FF2B5EF4-FFF2-40B4-BE49-F238E27FC236}">
                <a16:creationId xmlns:a16="http://schemas.microsoft.com/office/drawing/2014/main" xmlns="" id="{AF78D45C-BF3B-A403-7552-4E0DBF60944B}"/>
              </a:ext>
            </a:extLst>
          </p:cNvPr>
          <p:cNvSpPr/>
          <p:nvPr/>
        </p:nvSpPr>
        <p:spPr>
          <a:xfrm>
            <a:off x="10599313" y="3721995"/>
            <a:ext cx="1210614" cy="798490"/>
          </a:xfrm>
          <a:prstGeom prst="actionButtonHom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xmlns="" id="{06C7B417-4EC0-269D-35F8-B58619FB1241}"/>
              </a:ext>
            </a:extLst>
          </p:cNvPr>
          <p:cNvSpPr/>
          <p:nvPr/>
        </p:nvSpPr>
        <p:spPr>
          <a:xfrm>
            <a:off x="448614" y="1488807"/>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a:solidFill>
                  <a:schemeClr val="tx1"/>
                </a:solidFill>
              </a:rPr>
              <a:t>La mise en service de l'ECME a été réalisée par le fournisseur</a:t>
            </a:r>
            <a:endParaRPr lang="fr-FR" b="1" dirty="0">
              <a:solidFill>
                <a:schemeClr val="tx1"/>
              </a:solidFill>
            </a:endParaRPr>
          </a:p>
        </p:txBody>
      </p:sp>
      <p:sp>
        <p:nvSpPr>
          <p:cNvPr id="18" name="Organigramme : Document 17">
            <a:extLst>
              <a:ext uri="{FF2B5EF4-FFF2-40B4-BE49-F238E27FC236}">
                <a16:creationId xmlns:a16="http://schemas.microsoft.com/office/drawing/2014/main" xmlns="" id="{0439DEC1-EB40-31F4-C9CC-F4A00D5ABD3F}"/>
              </a:ext>
            </a:extLst>
          </p:cNvPr>
          <p:cNvSpPr/>
          <p:nvPr/>
        </p:nvSpPr>
        <p:spPr>
          <a:xfrm>
            <a:off x="564524" y="1384814"/>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1</a:t>
            </a:r>
          </a:p>
        </p:txBody>
      </p:sp>
      <p:sp>
        <p:nvSpPr>
          <p:cNvPr id="19" name="Flèche : droite 18">
            <a:hlinkClick r:id="rId2" action="ppaction://hlinksldjump"/>
            <a:extLst>
              <a:ext uri="{FF2B5EF4-FFF2-40B4-BE49-F238E27FC236}">
                <a16:creationId xmlns:a16="http://schemas.microsoft.com/office/drawing/2014/main" xmlns="" id="{DC1CD0C7-1EA6-7C91-1DA9-096DA70F9281}"/>
              </a:ext>
            </a:extLst>
          </p:cNvPr>
          <p:cNvSpPr/>
          <p:nvPr/>
        </p:nvSpPr>
        <p:spPr>
          <a:xfrm>
            <a:off x="10599314" y="4765183"/>
            <a:ext cx="1210614" cy="425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 demi-tour 19">
            <a:hlinkClick r:id="rId3" action="ppaction://hlinksldjump"/>
            <a:extLst>
              <a:ext uri="{FF2B5EF4-FFF2-40B4-BE49-F238E27FC236}">
                <a16:creationId xmlns:a16="http://schemas.microsoft.com/office/drawing/2014/main" xmlns="" id="{5724A0C4-9EB4-6B2E-3D1D-486F76217DD3}"/>
              </a:ext>
            </a:extLst>
          </p:cNvPr>
          <p:cNvSpPr/>
          <p:nvPr/>
        </p:nvSpPr>
        <p:spPr>
          <a:xfrm rot="5400000">
            <a:off x="10824692" y="5248142"/>
            <a:ext cx="798489" cy="1171979"/>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Rectangle 4">
            <a:extLst>
              <a:ext uri="{FF2B5EF4-FFF2-40B4-BE49-F238E27FC236}">
                <a16:creationId xmlns:a16="http://schemas.microsoft.com/office/drawing/2014/main" xmlns="" id="{AB9CF72D-D7C9-99F8-A764-5215C8DF3070}"/>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chemeClr val="accent1"/>
                </a:solidFill>
                <a:effectLst>
                  <a:outerShdw blurRad="38100" dist="38100" dir="2700000" algn="tl">
                    <a:srgbClr val="000000">
                      <a:alpha val="43137"/>
                    </a:srgbClr>
                  </a:outerShdw>
                </a:effectLst>
              </a:rPr>
              <a:t>ÊTRE FORMÉ ET DOCUMENTÉ SUR LES ECME</a:t>
            </a:r>
          </a:p>
        </p:txBody>
      </p:sp>
      <p:sp>
        <p:nvSpPr>
          <p:cNvPr id="6" name="Rectangle 5">
            <a:extLst>
              <a:ext uri="{FF2B5EF4-FFF2-40B4-BE49-F238E27FC236}">
                <a16:creationId xmlns:a16="http://schemas.microsoft.com/office/drawing/2014/main" xmlns="" id="{02A5BC3E-D6FB-C928-62CF-81D641E1DB06}"/>
              </a:ext>
            </a:extLst>
          </p:cNvPr>
          <p:cNvSpPr/>
          <p:nvPr/>
        </p:nvSpPr>
        <p:spPr>
          <a:xfrm>
            <a:off x="1271788" y="2272158"/>
            <a:ext cx="8194183" cy="1660414"/>
          </a:xfrm>
          <a:prstGeom prst="rect">
            <a:avLst/>
          </a:prstGeom>
          <a:ln w="57150">
            <a:solidFill>
              <a:schemeClr val="accent5">
                <a:lumMod val="40000"/>
                <a:lumOff val="60000"/>
              </a:schemeClr>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solidFill>
                  <a:schemeClr val="tx1"/>
                </a:solidFill>
              </a:rPr>
              <a:t>Le fournisseur est venu sur site, il a fait la mise en service du matériel et il s’est assuré du bon fonctionnement du matériel. </a:t>
            </a:r>
          </a:p>
          <a:p>
            <a:pPr algn="ctr"/>
            <a:r>
              <a:rPr lang="fr-FR" sz="2000" b="1" dirty="0">
                <a:solidFill>
                  <a:schemeClr val="tx1"/>
                </a:solidFill>
              </a:rPr>
              <a:t>Un bon de réception sera signé par le fournisseur et le technicien réfèrent.</a:t>
            </a:r>
          </a:p>
          <a:p>
            <a:pPr algn="ctr"/>
            <a:r>
              <a:rPr lang="fr-FR" sz="2000" b="1" dirty="0">
                <a:solidFill>
                  <a:schemeClr val="tx1"/>
                </a:solidFill>
              </a:rPr>
              <a:t>Le matériel est conforme à la demande.</a:t>
            </a:r>
          </a:p>
        </p:txBody>
      </p:sp>
      <p:sp>
        <p:nvSpPr>
          <p:cNvPr id="7" name="Rectangle : coins arrondis 6">
            <a:extLst>
              <a:ext uri="{FF2B5EF4-FFF2-40B4-BE49-F238E27FC236}">
                <a16:creationId xmlns:a16="http://schemas.microsoft.com/office/drawing/2014/main" xmlns="" id="{EF32D3AB-64F4-CC4C-7B73-0AD3890CE0FE}"/>
              </a:ext>
            </a:extLst>
          </p:cNvPr>
          <p:cNvSpPr/>
          <p:nvPr/>
        </p:nvSpPr>
        <p:spPr>
          <a:xfrm>
            <a:off x="1131193" y="4340183"/>
            <a:ext cx="8502203" cy="141667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r>
              <a:rPr lang="fr-FR" b="1" u="sng" dirty="0">
                <a:solidFill>
                  <a:schemeClr val="bg1"/>
                </a:solidFill>
                <a:effectLst>
                  <a:outerShdw blurRad="38100" dist="38100" dir="2700000" algn="tl">
                    <a:srgbClr val="000000">
                      <a:alpha val="43137"/>
                    </a:srgbClr>
                  </a:outerShdw>
                </a:effectLst>
              </a:rPr>
              <a:t>Documents obligatoires à récolter</a:t>
            </a:r>
            <a:r>
              <a:rPr lang="fr-FR" u="sng" dirty="0">
                <a:solidFill>
                  <a:schemeClr val="bg1"/>
                </a:solidFill>
                <a:effectLst>
                  <a:outerShdw blurRad="38100" dist="38100" dir="2700000" algn="tl">
                    <a:srgbClr val="000000">
                      <a:alpha val="43137"/>
                    </a:srgbClr>
                  </a:outerShdw>
                </a:effectLst>
              </a:rPr>
              <a:t>: </a:t>
            </a:r>
            <a:r>
              <a:rPr lang="fr-FR" dirty="0">
                <a:solidFill>
                  <a:schemeClr val="bg1"/>
                </a:solidFill>
              </a:rPr>
              <a:t>le Certificat CE de l’appareil, le certificat de conformité avec les valeurs d’étalonnage correspondant au numéro de série du produit.</a:t>
            </a:r>
          </a:p>
          <a:p>
            <a:r>
              <a:rPr lang="fr-FR" b="1" u="sng" dirty="0">
                <a:solidFill>
                  <a:schemeClr val="bg1"/>
                </a:solidFill>
                <a:effectLst>
                  <a:outerShdw blurRad="38100" dist="38100" dir="2700000" algn="tl">
                    <a:srgbClr val="000000">
                      <a:alpha val="43137"/>
                    </a:srgbClr>
                  </a:outerShdw>
                </a:effectLst>
              </a:rPr>
              <a:t>Documents facultatif</a:t>
            </a:r>
            <a:r>
              <a:rPr lang="fr-FR" u="sng" dirty="0">
                <a:solidFill>
                  <a:schemeClr val="bg1"/>
                </a:solidFill>
                <a:effectLst>
                  <a:outerShdw blurRad="38100" dist="38100" dir="2700000" algn="tl">
                    <a:srgbClr val="000000">
                      <a:alpha val="43137"/>
                    </a:srgbClr>
                  </a:outerShdw>
                </a:effectLst>
              </a:rPr>
              <a:t>: </a:t>
            </a:r>
            <a:r>
              <a:rPr lang="fr-FR" dirty="0">
                <a:solidFill>
                  <a:schemeClr val="bg1"/>
                </a:solidFill>
              </a:rPr>
              <a:t>la documentation technique, les coordonnées et/ou carte de visite du fournisseur </a:t>
            </a:r>
          </a:p>
        </p:txBody>
      </p:sp>
      <p:pic>
        <p:nvPicPr>
          <p:cNvPr id="9" name="Picture 7" descr="Logo">
            <a:extLst>
              <a:ext uri="{FF2B5EF4-FFF2-40B4-BE49-F238E27FC236}">
                <a16:creationId xmlns:a16="http://schemas.microsoft.com/office/drawing/2014/main" xmlns="" id="{6EF56D0C-B8B7-1548-C3FE-20C81C5E2C49}"/>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130817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C0DB1C28-C56D-3295-DE08-FC1FC2BA7B08}"/>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4" name="Espace réservé de la date 1">
            <a:extLst>
              <a:ext uri="{FF2B5EF4-FFF2-40B4-BE49-F238E27FC236}">
                <a16:creationId xmlns:a16="http://schemas.microsoft.com/office/drawing/2014/main" xmlns="" id="{22B976C6-8D1C-7885-19E4-EEFC8A5CB3C3}"/>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9B5912-209F-4845-896F-47FFBDF10A56}" type="datetime1">
              <a:rPr lang="fr-FR" smtClean="0"/>
              <a:pPr/>
              <a:t>13/04/2023</a:t>
            </a:fld>
            <a:endParaRPr lang="fr-FR"/>
          </a:p>
        </p:txBody>
      </p:sp>
      <p:sp>
        <p:nvSpPr>
          <p:cNvPr id="5" name="Espace réservé du pied de page 2">
            <a:extLst>
              <a:ext uri="{FF2B5EF4-FFF2-40B4-BE49-F238E27FC236}">
                <a16:creationId xmlns:a16="http://schemas.microsoft.com/office/drawing/2014/main" xmlns="" id="{303E51B0-5C4B-8862-3B96-49149BA76754}"/>
              </a:ext>
            </a:extLst>
          </p:cNvPr>
          <p:cNvSpPr>
            <a:spLocks noGrp="1"/>
          </p:cNvSpPr>
          <p:nvPr>
            <p:ph type="ftr" sz="quarter" idx="11"/>
          </p:nvPr>
        </p:nvSpPr>
        <p:spPr>
          <a:xfrm>
            <a:off x="4038600" y="6356350"/>
            <a:ext cx="487358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6" name="Bouton d’action : accueil 5">
            <a:hlinkClick r:id="" action="ppaction://hlinkshowjump?jump=firstslide" highlightClick="1"/>
            <a:extLst>
              <a:ext uri="{FF2B5EF4-FFF2-40B4-BE49-F238E27FC236}">
                <a16:creationId xmlns:a16="http://schemas.microsoft.com/office/drawing/2014/main" xmlns="" id="{F59202E8-D6AA-088D-C570-DD346ABDC033}"/>
              </a:ext>
            </a:extLst>
          </p:cNvPr>
          <p:cNvSpPr/>
          <p:nvPr/>
        </p:nvSpPr>
        <p:spPr>
          <a:xfrm>
            <a:off x="10599313" y="3721995"/>
            <a:ext cx="1210614" cy="798490"/>
          </a:xfrm>
          <a:prstGeom prst="actionButtonHom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xmlns="" id="{3887921F-047C-D6B7-3D78-192300E25A4A}"/>
              </a:ext>
            </a:extLst>
          </p:cNvPr>
          <p:cNvSpPr/>
          <p:nvPr/>
        </p:nvSpPr>
        <p:spPr>
          <a:xfrm>
            <a:off x="461493" y="1630474"/>
            <a:ext cx="9659155" cy="502276"/>
          </a:xfrm>
          <a:prstGeom prst="rect">
            <a:avLst/>
          </a:prstGeom>
          <a:solidFill>
            <a:srgbClr val="FF5050"/>
          </a:solidFill>
          <a:ln>
            <a:solidFill>
              <a:srgbClr val="FF5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Mettre en place des protections lors du déplacement des ECME </a:t>
            </a:r>
          </a:p>
        </p:txBody>
      </p:sp>
      <p:sp>
        <p:nvSpPr>
          <p:cNvPr id="8" name="Organigramme : Document 7">
            <a:extLst>
              <a:ext uri="{FF2B5EF4-FFF2-40B4-BE49-F238E27FC236}">
                <a16:creationId xmlns:a16="http://schemas.microsoft.com/office/drawing/2014/main" xmlns="" id="{61A2464B-F6F6-7C15-8D02-13D73FCE2E4B}"/>
              </a:ext>
            </a:extLst>
          </p:cNvPr>
          <p:cNvSpPr/>
          <p:nvPr/>
        </p:nvSpPr>
        <p:spPr>
          <a:xfrm>
            <a:off x="551645" y="1514564"/>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5</a:t>
            </a:r>
          </a:p>
        </p:txBody>
      </p:sp>
      <p:sp>
        <p:nvSpPr>
          <p:cNvPr id="10" name="Flèche : demi-tour 9">
            <a:hlinkClick r:id="rId2" action="ppaction://hlinksldjump"/>
            <a:extLst>
              <a:ext uri="{FF2B5EF4-FFF2-40B4-BE49-F238E27FC236}">
                <a16:creationId xmlns:a16="http://schemas.microsoft.com/office/drawing/2014/main" xmlns="" id="{E4FFC4A4-FF76-296B-0AA5-DC485F28A819}"/>
              </a:ext>
            </a:extLst>
          </p:cNvPr>
          <p:cNvSpPr/>
          <p:nvPr/>
        </p:nvSpPr>
        <p:spPr>
          <a:xfrm rot="5400000">
            <a:off x="10824692" y="5248142"/>
            <a:ext cx="798489" cy="1171979"/>
          </a:xfrm>
          <a:prstGeom prst="utur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Rectangle 10">
            <a:extLst>
              <a:ext uri="{FF2B5EF4-FFF2-40B4-BE49-F238E27FC236}">
                <a16:creationId xmlns:a16="http://schemas.microsoft.com/office/drawing/2014/main" xmlns="" id="{ED4EE9F0-4FEF-1CCE-B326-F0360EBE8717}"/>
              </a:ext>
            </a:extLst>
          </p:cNvPr>
          <p:cNvSpPr/>
          <p:nvPr/>
        </p:nvSpPr>
        <p:spPr>
          <a:xfrm>
            <a:off x="1258909" y="2679769"/>
            <a:ext cx="8194183" cy="1660414"/>
          </a:xfrm>
          <a:prstGeom prst="rect">
            <a:avLst/>
          </a:prstGeom>
          <a:solidFill>
            <a:schemeClr val="bg1"/>
          </a:solidFill>
          <a:ln w="57150">
            <a:solidFill>
              <a:srgbClr val="FF505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Lors d’une manutention, les ECME disposent d’une housse, mallette de transport adaptés afin de garantir leur bon état d’utilisation</a:t>
            </a:r>
            <a:endParaRPr lang="fr-FR" dirty="0"/>
          </a:p>
        </p:txBody>
      </p:sp>
      <p:sp>
        <p:nvSpPr>
          <p:cNvPr id="13" name="Rectangle 12">
            <a:extLst>
              <a:ext uri="{FF2B5EF4-FFF2-40B4-BE49-F238E27FC236}">
                <a16:creationId xmlns:a16="http://schemas.microsoft.com/office/drawing/2014/main" xmlns="" id="{C26B4A22-4AD3-799C-9EE0-7383426C8CBF}"/>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5050"/>
                </a:solidFill>
                <a:effectLst>
                  <a:outerShdw blurRad="38100" dist="38100" dir="2700000" algn="tl">
                    <a:srgbClr val="000000">
                      <a:alpha val="43137"/>
                    </a:srgbClr>
                  </a:outerShdw>
                </a:effectLst>
              </a:rPr>
              <a:t>CONDITIONNER ET STOCKER LES ECME</a:t>
            </a:r>
          </a:p>
        </p:txBody>
      </p:sp>
      <p:pic>
        <p:nvPicPr>
          <p:cNvPr id="14" name="Picture 7" descr="Logo">
            <a:extLst>
              <a:ext uri="{FF2B5EF4-FFF2-40B4-BE49-F238E27FC236}">
                <a16:creationId xmlns:a16="http://schemas.microsoft.com/office/drawing/2014/main" xmlns="" id="{932E97E3-79DD-A33D-1219-9A6683851B0C}"/>
              </a:ext>
            </a:extLst>
          </p:cNvPr>
          <p:cNvPicPr>
            <a:picLocks noChangeAspect="1" noChangeArrowheads="1"/>
          </p:cNvPicPr>
          <p:nvPr/>
        </p:nvPicPr>
        <p:blipFill>
          <a:blip r:embed="rId3"/>
          <a:srcRect/>
          <a:stretch>
            <a:fillRect/>
          </a:stretch>
        </p:blipFill>
        <p:spPr bwMode="auto">
          <a:xfrm>
            <a:off x="10419616" y="161612"/>
            <a:ext cx="1570008" cy="608654"/>
          </a:xfrm>
          <a:prstGeom prst="rect">
            <a:avLst/>
          </a:prstGeom>
          <a:noFill/>
          <a:ln w="9525">
            <a:noFill/>
            <a:miter lim="800000"/>
            <a:headEnd/>
            <a:tailEnd/>
          </a:ln>
        </p:spPr>
      </p:pic>
      <p:sp>
        <p:nvSpPr>
          <p:cNvPr id="15" name="Flèche : droite 14">
            <a:hlinkClick r:id="rId4" action="ppaction://hlinksldjump"/>
            <a:extLst>
              <a:ext uri="{FF2B5EF4-FFF2-40B4-BE49-F238E27FC236}">
                <a16:creationId xmlns:a16="http://schemas.microsoft.com/office/drawing/2014/main" xmlns="" id="{9C3DB460-0B79-A5AF-1A99-2E61E05EFF79}"/>
              </a:ext>
            </a:extLst>
          </p:cNvPr>
          <p:cNvSpPr/>
          <p:nvPr/>
        </p:nvSpPr>
        <p:spPr>
          <a:xfrm>
            <a:off x="10599314" y="4765183"/>
            <a:ext cx="1210614" cy="42500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coins arrondis 15">
            <a:extLst>
              <a:ext uri="{FF2B5EF4-FFF2-40B4-BE49-F238E27FC236}">
                <a16:creationId xmlns:a16="http://schemas.microsoft.com/office/drawing/2014/main" xmlns="" id="{5EDCAD61-2DDC-442A-BD07-EAB0513A05C1}"/>
              </a:ext>
            </a:extLst>
          </p:cNvPr>
          <p:cNvSpPr/>
          <p:nvPr/>
        </p:nvSpPr>
        <p:spPr>
          <a:xfrm>
            <a:off x="1258908" y="4816701"/>
            <a:ext cx="8194183" cy="79849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 </a:t>
            </a:r>
            <a:r>
              <a:rPr lang="fr-FR" b="1" dirty="0"/>
              <a:t>Document/protocole d’organisation du transport de l’ECME</a:t>
            </a:r>
          </a:p>
        </p:txBody>
      </p:sp>
    </p:spTree>
    <p:extLst>
      <p:ext uri="{BB962C8B-B14F-4D97-AF65-F5344CB8AC3E}">
        <p14:creationId xmlns:p14="http://schemas.microsoft.com/office/powerpoint/2010/main" xmlns="" val="1783065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B9332965-DC7E-E000-0BEE-4F0EE5591D6A}"/>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4" name="Espace réservé de la date 1">
            <a:extLst>
              <a:ext uri="{FF2B5EF4-FFF2-40B4-BE49-F238E27FC236}">
                <a16:creationId xmlns:a16="http://schemas.microsoft.com/office/drawing/2014/main" xmlns="" id="{685933FC-8787-70B6-9FDC-4238B8327C41}"/>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9B5912-209F-4845-896F-47FFBDF10A56}" type="datetime1">
              <a:rPr lang="fr-FR" smtClean="0"/>
              <a:pPr/>
              <a:t>13/04/2023</a:t>
            </a:fld>
            <a:endParaRPr lang="fr-FR"/>
          </a:p>
        </p:txBody>
      </p:sp>
      <p:sp>
        <p:nvSpPr>
          <p:cNvPr id="6" name="Espace réservé du pied de page 2">
            <a:extLst>
              <a:ext uri="{FF2B5EF4-FFF2-40B4-BE49-F238E27FC236}">
                <a16:creationId xmlns:a16="http://schemas.microsoft.com/office/drawing/2014/main" xmlns="" id="{FE1E1FBA-FBFA-9068-51CB-496479A1061A}"/>
              </a:ext>
            </a:extLst>
          </p:cNvPr>
          <p:cNvSpPr>
            <a:spLocks noGrp="1"/>
          </p:cNvSpPr>
          <p:nvPr>
            <p:ph type="ftr" sz="quarter" idx="11"/>
          </p:nvPr>
        </p:nvSpPr>
        <p:spPr>
          <a:xfrm>
            <a:off x="4038600" y="6356350"/>
            <a:ext cx="4873580"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7" name="Bouton d’action : accueil 6">
            <a:hlinkClick r:id="" action="ppaction://hlinkshowjump?jump=firstslide" highlightClick="1"/>
            <a:extLst>
              <a:ext uri="{FF2B5EF4-FFF2-40B4-BE49-F238E27FC236}">
                <a16:creationId xmlns:a16="http://schemas.microsoft.com/office/drawing/2014/main" xmlns="" id="{852C588C-B736-F58E-6F05-0DF95268912D}"/>
              </a:ext>
            </a:extLst>
          </p:cNvPr>
          <p:cNvSpPr/>
          <p:nvPr/>
        </p:nvSpPr>
        <p:spPr>
          <a:xfrm>
            <a:off x="10599313" y="3721995"/>
            <a:ext cx="1210614" cy="798490"/>
          </a:xfrm>
          <a:prstGeom prst="actionButtonHom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xmlns="" id="{B81D121C-37F6-987F-2061-74B6E846EE67}"/>
              </a:ext>
            </a:extLst>
          </p:cNvPr>
          <p:cNvSpPr/>
          <p:nvPr/>
        </p:nvSpPr>
        <p:spPr>
          <a:xfrm>
            <a:off x="461493" y="1630474"/>
            <a:ext cx="9659155" cy="502276"/>
          </a:xfrm>
          <a:prstGeom prst="rect">
            <a:avLst/>
          </a:prstGeom>
          <a:solidFill>
            <a:srgbClr val="FF5050"/>
          </a:solidFill>
          <a:ln>
            <a:solidFill>
              <a:srgbClr val="FF505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fr-FR" b="1" dirty="0">
                <a:solidFill>
                  <a:schemeClr val="tx1"/>
                </a:solidFill>
              </a:rPr>
              <a:t>Mettre en place des protections afin d’éviter tout dérèglement intrinsèque des ECME</a:t>
            </a:r>
          </a:p>
        </p:txBody>
      </p:sp>
      <p:sp>
        <p:nvSpPr>
          <p:cNvPr id="9" name="Organigramme : Document 8">
            <a:extLst>
              <a:ext uri="{FF2B5EF4-FFF2-40B4-BE49-F238E27FC236}">
                <a16:creationId xmlns:a16="http://schemas.microsoft.com/office/drawing/2014/main" xmlns="" id="{FCB0EB16-0F1F-4CB2-7378-9D84983CB736}"/>
              </a:ext>
            </a:extLst>
          </p:cNvPr>
          <p:cNvSpPr/>
          <p:nvPr/>
        </p:nvSpPr>
        <p:spPr>
          <a:xfrm>
            <a:off x="551645" y="1514564"/>
            <a:ext cx="1133341" cy="365125"/>
          </a:xfrm>
          <a:prstGeom prst="flowChartDocumen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6</a:t>
            </a:r>
          </a:p>
        </p:txBody>
      </p:sp>
      <p:sp>
        <p:nvSpPr>
          <p:cNvPr id="10" name="Flèche : demi-tour 9">
            <a:hlinkClick r:id="rId2" action="ppaction://hlinksldjump"/>
            <a:extLst>
              <a:ext uri="{FF2B5EF4-FFF2-40B4-BE49-F238E27FC236}">
                <a16:creationId xmlns:a16="http://schemas.microsoft.com/office/drawing/2014/main" xmlns="" id="{CDF887AE-9C73-D2BE-F28B-7CAD87D91046}"/>
              </a:ext>
            </a:extLst>
          </p:cNvPr>
          <p:cNvSpPr/>
          <p:nvPr/>
        </p:nvSpPr>
        <p:spPr>
          <a:xfrm rot="5400000">
            <a:off x="10824692" y="5248142"/>
            <a:ext cx="798489" cy="1171979"/>
          </a:xfrm>
          <a:prstGeom prst="utur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Rectangle 10">
            <a:extLst>
              <a:ext uri="{FF2B5EF4-FFF2-40B4-BE49-F238E27FC236}">
                <a16:creationId xmlns:a16="http://schemas.microsoft.com/office/drawing/2014/main" xmlns="" id="{818F9BF2-AEE5-6CAD-AEA8-020A1181EC2B}"/>
              </a:ext>
            </a:extLst>
          </p:cNvPr>
          <p:cNvSpPr/>
          <p:nvPr/>
        </p:nvSpPr>
        <p:spPr>
          <a:xfrm>
            <a:off x="1258909" y="2679769"/>
            <a:ext cx="8194183" cy="1660414"/>
          </a:xfrm>
          <a:prstGeom prst="rect">
            <a:avLst/>
          </a:prstGeom>
          <a:solidFill>
            <a:schemeClr val="bg1"/>
          </a:solidFill>
          <a:ln w="57150">
            <a:solidFill>
              <a:srgbClr val="FF505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Les ECME disposent de bagues ou scellés afin d’avertir toute ouverture intentionnelle de L’ECME. L’absence de scellés ou l’ouverture d’un ECME ne garantie plus son utilisation et sa conformité.</a:t>
            </a:r>
            <a:endParaRPr lang="fr-FR" dirty="0"/>
          </a:p>
        </p:txBody>
      </p:sp>
      <p:sp>
        <p:nvSpPr>
          <p:cNvPr id="12" name="Rectangle 11">
            <a:extLst>
              <a:ext uri="{FF2B5EF4-FFF2-40B4-BE49-F238E27FC236}">
                <a16:creationId xmlns:a16="http://schemas.microsoft.com/office/drawing/2014/main" xmlns="" id="{D18D378A-2915-F49C-A08D-99EFC10780AE}"/>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rgbClr val="FF5050"/>
                </a:solidFill>
                <a:effectLst>
                  <a:outerShdw blurRad="38100" dist="38100" dir="2700000" algn="tl">
                    <a:srgbClr val="000000">
                      <a:alpha val="43137"/>
                    </a:srgbClr>
                  </a:outerShdw>
                </a:effectLst>
              </a:rPr>
              <a:t>CONDITIONNER ET STOCKER LES ECME</a:t>
            </a:r>
          </a:p>
        </p:txBody>
      </p:sp>
      <p:pic>
        <p:nvPicPr>
          <p:cNvPr id="13" name="Picture 7" descr="Logo">
            <a:extLst>
              <a:ext uri="{FF2B5EF4-FFF2-40B4-BE49-F238E27FC236}">
                <a16:creationId xmlns:a16="http://schemas.microsoft.com/office/drawing/2014/main" xmlns="" id="{35B3C9C5-F1A2-54C5-E962-9481E71EB62D}"/>
              </a:ext>
            </a:extLst>
          </p:cNvPr>
          <p:cNvPicPr>
            <a:picLocks noChangeAspect="1" noChangeArrowheads="1"/>
          </p:cNvPicPr>
          <p:nvPr/>
        </p:nvPicPr>
        <p:blipFill>
          <a:blip r:embed="rId3"/>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2147521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C710B40D-2A1C-E443-515C-614419A1EE58}"/>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679E3CDD-130F-8D46-074E-3862DD79851F}"/>
              </a:ext>
            </a:extLst>
          </p:cNvPr>
          <p:cNvSpPr>
            <a:spLocks noGrp="1"/>
          </p:cNvSpPr>
          <p:nvPr>
            <p:ph type="ftr" sz="quarter" idx="11"/>
          </p:nvPr>
        </p:nvSpPr>
        <p:spPr>
          <a:xfrm>
            <a:off x="3309869" y="6356350"/>
            <a:ext cx="5460643"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grpSp>
        <p:nvGrpSpPr>
          <p:cNvPr id="10" name="Groupe 9">
            <a:extLst>
              <a:ext uri="{FF2B5EF4-FFF2-40B4-BE49-F238E27FC236}">
                <a16:creationId xmlns:a16="http://schemas.microsoft.com/office/drawing/2014/main" xmlns="" id="{FB160866-06AA-3751-5F2B-F1CCB1E8D3AB}"/>
              </a:ext>
            </a:extLst>
          </p:cNvPr>
          <p:cNvGrpSpPr/>
          <p:nvPr/>
        </p:nvGrpSpPr>
        <p:grpSpPr>
          <a:xfrm>
            <a:off x="577938" y="1533549"/>
            <a:ext cx="9659155" cy="618186"/>
            <a:chOff x="461493" y="136525"/>
            <a:chExt cx="9659155" cy="618186"/>
          </a:xfrm>
        </p:grpSpPr>
        <p:sp>
          <p:nvSpPr>
            <p:cNvPr id="5" name="Rectangle 4">
              <a:extLst>
                <a:ext uri="{FF2B5EF4-FFF2-40B4-BE49-F238E27FC236}">
                  <a16:creationId xmlns:a16="http://schemas.microsoft.com/office/drawing/2014/main" xmlns="" id="{519D40C7-6B72-8466-AD4A-96DE933AF32E}"/>
                </a:ext>
              </a:extLst>
            </p:cNvPr>
            <p:cNvSpPr/>
            <p:nvPr/>
          </p:nvSpPr>
          <p:spPr>
            <a:xfrm>
              <a:off x="461493" y="252435"/>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t>Les documents nécessaires à l'utilisation de l'ECME sont stockés et consultables </a:t>
              </a:r>
            </a:p>
          </p:txBody>
        </p:sp>
        <p:sp>
          <p:nvSpPr>
            <p:cNvPr id="6" name="Organigramme : Document 5">
              <a:extLst>
                <a:ext uri="{FF2B5EF4-FFF2-40B4-BE49-F238E27FC236}">
                  <a16:creationId xmlns:a16="http://schemas.microsoft.com/office/drawing/2014/main" xmlns="" id="{27769743-E764-B76A-F957-843EC98E3DB9}"/>
                </a:ext>
              </a:extLst>
            </p:cNvPr>
            <p:cNvSpPr/>
            <p:nvPr/>
          </p:nvSpPr>
          <p:spPr>
            <a:xfrm>
              <a:off x="551645" y="136525"/>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2</a:t>
              </a:r>
            </a:p>
          </p:txBody>
        </p:sp>
      </p:grpSp>
      <p:sp>
        <p:nvSpPr>
          <p:cNvPr id="7" name="Bouton d’action : accueil 6">
            <a:hlinkClick r:id="" action="ppaction://hlinkshowjump?jump=firstslide" highlightClick="1"/>
            <a:extLst>
              <a:ext uri="{FF2B5EF4-FFF2-40B4-BE49-F238E27FC236}">
                <a16:creationId xmlns:a16="http://schemas.microsoft.com/office/drawing/2014/main" xmlns="" id="{21ED9F4F-FD76-3484-837A-BD6B3E5A020F}"/>
              </a:ext>
            </a:extLst>
          </p:cNvPr>
          <p:cNvSpPr/>
          <p:nvPr/>
        </p:nvSpPr>
        <p:spPr>
          <a:xfrm>
            <a:off x="10599313" y="3721995"/>
            <a:ext cx="1210614" cy="798490"/>
          </a:xfrm>
          <a:prstGeom prst="actionButtonHom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roite 7">
            <a:hlinkClick r:id="rId2" action="ppaction://hlinksldjump"/>
            <a:extLst>
              <a:ext uri="{FF2B5EF4-FFF2-40B4-BE49-F238E27FC236}">
                <a16:creationId xmlns:a16="http://schemas.microsoft.com/office/drawing/2014/main" xmlns="" id="{1D5B03D6-775E-2C27-8B21-8BFD4559C643}"/>
              </a:ext>
            </a:extLst>
          </p:cNvPr>
          <p:cNvSpPr/>
          <p:nvPr/>
        </p:nvSpPr>
        <p:spPr>
          <a:xfrm>
            <a:off x="10599314" y="4765183"/>
            <a:ext cx="1210614" cy="425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demi-tour 8">
            <a:hlinkClick r:id="rId3" action="ppaction://hlinksldjump"/>
            <a:extLst>
              <a:ext uri="{FF2B5EF4-FFF2-40B4-BE49-F238E27FC236}">
                <a16:creationId xmlns:a16="http://schemas.microsoft.com/office/drawing/2014/main" xmlns="" id="{8B9FE952-7B5E-3872-9FD2-AF7A6E6A3565}"/>
              </a:ext>
            </a:extLst>
          </p:cNvPr>
          <p:cNvSpPr/>
          <p:nvPr/>
        </p:nvSpPr>
        <p:spPr>
          <a:xfrm rot="5400000">
            <a:off x="10824692" y="5248142"/>
            <a:ext cx="798489" cy="1171979"/>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 name="Rectangle 3">
            <a:extLst>
              <a:ext uri="{FF2B5EF4-FFF2-40B4-BE49-F238E27FC236}">
                <a16:creationId xmlns:a16="http://schemas.microsoft.com/office/drawing/2014/main" xmlns="" id="{124AA5C5-7B01-1EEB-9D45-AD4A35257EA1}"/>
              </a:ext>
            </a:extLst>
          </p:cNvPr>
          <p:cNvSpPr/>
          <p:nvPr/>
        </p:nvSpPr>
        <p:spPr>
          <a:xfrm>
            <a:off x="1310423" y="2484642"/>
            <a:ext cx="8194183" cy="1171014"/>
          </a:xfrm>
          <a:prstGeom prst="rect">
            <a:avLst/>
          </a:prstGeom>
          <a:ln w="57150">
            <a:solidFill>
              <a:schemeClr val="accent5">
                <a:lumMod val="40000"/>
                <a:lumOff val="60000"/>
              </a:schemeClr>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Le stockage des documents relatifs aux ECME est réalisé. Les documents sont facilement disponible et consultable par le service biomédicale. </a:t>
            </a:r>
          </a:p>
        </p:txBody>
      </p:sp>
      <p:sp>
        <p:nvSpPr>
          <p:cNvPr id="12" name="Rectangle : coins arrondis 11">
            <a:extLst>
              <a:ext uri="{FF2B5EF4-FFF2-40B4-BE49-F238E27FC236}">
                <a16:creationId xmlns:a16="http://schemas.microsoft.com/office/drawing/2014/main" xmlns="" id="{BDF53847-1D06-5987-0DCD-013A860E10E2}"/>
              </a:ext>
            </a:extLst>
          </p:cNvPr>
          <p:cNvSpPr/>
          <p:nvPr/>
        </p:nvSpPr>
        <p:spPr>
          <a:xfrm>
            <a:off x="1184318" y="4437402"/>
            <a:ext cx="8410443" cy="79849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Documents facultatif: </a:t>
            </a:r>
            <a:r>
              <a:rPr lang="fr-FR" dirty="0"/>
              <a:t>la </a:t>
            </a:r>
            <a:r>
              <a:rPr lang="fr-FR" dirty="0">
                <a:solidFill>
                  <a:schemeClr val="bg1"/>
                </a:solidFill>
              </a:rPr>
              <a:t>documentation technique, le manuel qualité, le Protocole de gestions des documents de l’établissement  </a:t>
            </a:r>
          </a:p>
        </p:txBody>
      </p:sp>
      <p:sp>
        <p:nvSpPr>
          <p:cNvPr id="11" name="Rectangle 10">
            <a:extLst>
              <a:ext uri="{FF2B5EF4-FFF2-40B4-BE49-F238E27FC236}">
                <a16:creationId xmlns:a16="http://schemas.microsoft.com/office/drawing/2014/main" xmlns="" id="{30580419-9290-1E9E-593B-F3B6352BD628}"/>
              </a:ext>
            </a:extLst>
          </p:cNvPr>
          <p:cNvSpPr/>
          <p:nvPr/>
        </p:nvSpPr>
        <p:spPr>
          <a:xfrm>
            <a:off x="722825" y="158278"/>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chemeClr val="accent1"/>
                </a:solidFill>
                <a:effectLst>
                  <a:outerShdw blurRad="38100" dist="38100" dir="2700000" algn="tl">
                    <a:srgbClr val="000000">
                      <a:alpha val="43137"/>
                    </a:srgbClr>
                  </a:outerShdw>
                </a:effectLst>
              </a:rPr>
              <a:t>ÊTRE FORMÉ ET DOCUMENTÉ SUR LES ECME</a:t>
            </a:r>
          </a:p>
        </p:txBody>
      </p:sp>
      <p:pic>
        <p:nvPicPr>
          <p:cNvPr id="13" name="Picture 7" descr="Logo">
            <a:extLst>
              <a:ext uri="{FF2B5EF4-FFF2-40B4-BE49-F238E27FC236}">
                <a16:creationId xmlns:a16="http://schemas.microsoft.com/office/drawing/2014/main" xmlns="" id="{60FC25F9-7013-F1AF-11E5-E0E93EC8EF53}"/>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2881752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A396C225-1776-6640-6DF9-6C0794B36DAB}"/>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F4E3D6C3-BA7D-5E35-AEC2-0CB0B2D51300}"/>
              </a:ext>
            </a:extLst>
          </p:cNvPr>
          <p:cNvSpPr>
            <a:spLocks noGrp="1"/>
          </p:cNvSpPr>
          <p:nvPr>
            <p:ph type="ftr" sz="quarter" idx="11"/>
          </p:nvPr>
        </p:nvSpPr>
        <p:spPr>
          <a:xfrm>
            <a:off x="3812147" y="6356350"/>
            <a:ext cx="5087154"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grpSp>
        <p:nvGrpSpPr>
          <p:cNvPr id="10" name="Groupe 9">
            <a:extLst>
              <a:ext uri="{FF2B5EF4-FFF2-40B4-BE49-F238E27FC236}">
                <a16:creationId xmlns:a16="http://schemas.microsoft.com/office/drawing/2014/main" xmlns="" id="{54F1E3FE-DFD4-1D48-8BED-FDCB86E5F8D2}"/>
              </a:ext>
            </a:extLst>
          </p:cNvPr>
          <p:cNvGrpSpPr/>
          <p:nvPr/>
        </p:nvGrpSpPr>
        <p:grpSpPr>
          <a:xfrm>
            <a:off x="552716" y="1488808"/>
            <a:ext cx="9659155" cy="618186"/>
            <a:chOff x="461493" y="136525"/>
            <a:chExt cx="9659155" cy="618186"/>
          </a:xfrm>
        </p:grpSpPr>
        <p:sp>
          <p:nvSpPr>
            <p:cNvPr id="5" name="Rectangle 4">
              <a:extLst>
                <a:ext uri="{FF2B5EF4-FFF2-40B4-BE49-F238E27FC236}">
                  <a16:creationId xmlns:a16="http://schemas.microsoft.com/office/drawing/2014/main" xmlns="" id="{438004EE-DED8-FDEE-714A-14C1B44FD1B7}"/>
                </a:ext>
              </a:extLst>
            </p:cNvPr>
            <p:cNvSpPr/>
            <p:nvPr/>
          </p:nvSpPr>
          <p:spPr>
            <a:xfrm>
              <a:off x="461493" y="252435"/>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t>Le personnel utilisateur a été formé à l'utilisation de l'ECME</a:t>
              </a:r>
            </a:p>
          </p:txBody>
        </p:sp>
        <p:sp>
          <p:nvSpPr>
            <p:cNvPr id="6" name="Organigramme : Document 5">
              <a:extLst>
                <a:ext uri="{FF2B5EF4-FFF2-40B4-BE49-F238E27FC236}">
                  <a16:creationId xmlns:a16="http://schemas.microsoft.com/office/drawing/2014/main" xmlns="" id="{A6651625-07DA-0B29-FB53-E0F9F15F57FB}"/>
                </a:ext>
              </a:extLst>
            </p:cNvPr>
            <p:cNvSpPr/>
            <p:nvPr/>
          </p:nvSpPr>
          <p:spPr>
            <a:xfrm>
              <a:off x="551645" y="136525"/>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3</a:t>
              </a:r>
            </a:p>
          </p:txBody>
        </p:sp>
      </p:grpSp>
      <p:sp>
        <p:nvSpPr>
          <p:cNvPr id="7" name="Bouton d’action : accueil 6">
            <a:hlinkClick r:id="" action="ppaction://hlinkshowjump?jump=firstslide" highlightClick="1"/>
            <a:extLst>
              <a:ext uri="{FF2B5EF4-FFF2-40B4-BE49-F238E27FC236}">
                <a16:creationId xmlns:a16="http://schemas.microsoft.com/office/drawing/2014/main" xmlns="" id="{18AF07AE-2EAE-623C-69A8-A7A58FB6CC8B}"/>
              </a:ext>
            </a:extLst>
          </p:cNvPr>
          <p:cNvSpPr/>
          <p:nvPr/>
        </p:nvSpPr>
        <p:spPr>
          <a:xfrm>
            <a:off x="10599313" y="3721995"/>
            <a:ext cx="1210614" cy="798490"/>
          </a:xfrm>
          <a:prstGeom prst="actionButtonHom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roite 7">
            <a:hlinkClick r:id="rId2" action="ppaction://hlinksldjump"/>
            <a:extLst>
              <a:ext uri="{FF2B5EF4-FFF2-40B4-BE49-F238E27FC236}">
                <a16:creationId xmlns:a16="http://schemas.microsoft.com/office/drawing/2014/main" xmlns="" id="{76B6BA27-F54F-B69B-7523-7671C5484792}"/>
              </a:ext>
            </a:extLst>
          </p:cNvPr>
          <p:cNvSpPr/>
          <p:nvPr/>
        </p:nvSpPr>
        <p:spPr>
          <a:xfrm>
            <a:off x="10599314" y="4765183"/>
            <a:ext cx="1210614" cy="425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demi-tour 8">
            <a:hlinkClick r:id="rId3" action="ppaction://hlinksldjump"/>
            <a:extLst>
              <a:ext uri="{FF2B5EF4-FFF2-40B4-BE49-F238E27FC236}">
                <a16:creationId xmlns:a16="http://schemas.microsoft.com/office/drawing/2014/main" xmlns="" id="{94F67CE2-F140-8B0D-7FBF-E712C8A81FC5}"/>
              </a:ext>
            </a:extLst>
          </p:cNvPr>
          <p:cNvSpPr/>
          <p:nvPr/>
        </p:nvSpPr>
        <p:spPr>
          <a:xfrm rot="5400000">
            <a:off x="10824692" y="5248142"/>
            <a:ext cx="798489" cy="1171979"/>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 name="Rectangle 3">
            <a:extLst>
              <a:ext uri="{FF2B5EF4-FFF2-40B4-BE49-F238E27FC236}">
                <a16:creationId xmlns:a16="http://schemas.microsoft.com/office/drawing/2014/main" xmlns="" id="{D10A7DF7-1431-8B00-3B9D-8AD98A45D50B}"/>
              </a:ext>
            </a:extLst>
          </p:cNvPr>
          <p:cNvSpPr/>
          <p:nvPr/>
        </p:nvSpPr>
        <p:spPr>
          <a:xfrm>
            <a:off x="1285203" y="2666890"/>
            <a:ext cx="8194183" cy="1146220"/>
          </a:xfrm>
          <a:prstGeom prst="rect">
            <a:avLst/>
          </a:prstGeom>
          <a:ln w="57150">
            <a:solidFill>
              <a:schemeClr val="accent5">
                <a:lumMod val="40000"/>
                <a:lumOff val="60000"/>
              </a:schemeClr>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Le personnel utilisant les ECME a été formé soit par le fabricant soit par des collaborateur</a:t>
            </a:r>
            <a:r>
              <a:rPr lang="fr-FR" sz="2000" b="1" dirty="0">
                <a:solidFill>
                  <a:schemeClr val="tx1"/>
                </a:solidFill>
              </a:rPr>
              <a:t>s</a:t>
            </a:r>
            <a:r>
              <a:rPr lang="fr-FR" sz="2000" b="1" dirty="0"/>
              <a:t> du service ayant déjà reçu une formation sur le matériel </a:t>
            </a:r>
          </a:p>
        </p:txBody>
      </p:sp>
      <p:sp>
        <p:nvSpPr>
          <p:cNvPr id="12" name="Rectangle : coins arrondis 11">
            <a:extLst>
              <a:ext uri="{FF2B5EF4-FFF2-40B4-BE49-F238E27FC236}">
                <a16:creationId xmlns:a16="http://schemas.microsoft.com/office/drawing/2014/main" xmlns="" id="{0D36C170-8C44-3BDA-73EA-341796C47D08}"/>
              </a:ext>
            </a:extLst>
          </p:cNvPr>
          <p:cNvSpPr/>
          <p:nvPr/>
        </p:nvSpPr>
        <p:spPr>
          <a:xfrm>
            <a:off x="1131192" y="4578439"/>
            <a:ext cx="8502202" cy="798489"/>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Documents facultatif: </a:t>
            </a:r>
            <a:r>
              <a:rPr lang="fr-FR" dirty="0"/>
              <a:t>attestation de formation sur l’ECME en interne ou externe</a:t>
            </a:r>
          </a:p>
        </p:txBody>
      </p:sp>
      <p:sp>
        <p:nvSpPr>
          <p:cNvPr id="11" name="Rectangle 10">
            <a:extLst>
              <a:ext uri="{FF2B5EF4-FFF2-40B4-BE49-F238E27FC236}">
                <a16:creationId xmlns:a16="http://schemas.microsoft.com/office/drawing/2014/main" xmlns="" id="{5E11130E-CDF1-E2B9-839C-F528250277FB}"/>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chemeClr val="accent1"/>
                </a:solidFill>
                <a:effectLst>
                  <a:outerShdw blurRad="38100" dist="38100" dir="2700000" algn="tl">
                    <a:srgbClr val="000000">
                      <a:alpha val="43137"/>
                    </a:srgbClr>
                  </a:outerShdw>
                </a:effectLst>
              </a:rPr>
              <a:t>ÊTRE FORMÉ ET DOCUMENTÉ SUR LES ECME</a:t>
            </a:r>
          </a:p>
        </p:txBody>
      </p:sp>
      <p:pic>
        <p:nvPicPr>
          <p:cNvPr id="13" name="Picture 7" descr="Logo">
            <a:extLst>
              <a:ext uri="{FF2B5EF4-FFF2-40B4-BE49-F238E27FC236}">
                <a16:creationId xmlns:a16="http://schemas.microsoft.com/office/drawing/2014/main" xmlns="" id="{715D3787-7A57-C656-D1B1-F04D9F3340E2}"/>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360180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829D3C38-3F9B-F183-C82F-00DE8C49B125}"/>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9850BAB5-70DB-B379-CFE3-FD3E19D263E3}"/>
              </a:ext>
            </a:extLst>
          </p:cNvPr>
          <p:cNvSpPr>
            <a:spLocks noGrp="1"/>
          </p:cNvSpPr>
          <p:nvPr>
            <p:ph type="ftr" sz="quarter" idx="11"/>
          </p:nvPr>
        </p:nvSpPr>
        <p:spPr>
          <a:xfrm>
            <a:off x="3581400" y="6356350"/>
            <a:ext cx="5029202"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grpSp>
        <p:nvGrpSpPr>
          <p:cNvPr id="11" name="Groupe 10">
            <a:extLst>
              <a:ext uri="{FF2B5EF4-FFF2-40B4-BE49-F238E27FC236}">
                <a16:creationId xmlns:a16="http://schemas.microsoft.com/office/drawing/2014/main" xmlns="" id="{B907CF80-CD94-74BC-5AC8-E4BD9A467EAE}"/>
              </a:ext>
            </a:extLst>
          </p:cNvPr>
          <p:cNvGrpSpPr/>
          <p:nvPr/>
        </p:nvGrpSpPr>
        <p:grpSpPr>
          <a:xfrm>
            <a:off x="461493" y="1424412"/>
            <a:ext cx="9659155" cy="643944"/>
            <a:chOff x="461493" y="136525"/>
            <a:chExt cx="9659155" cy="643944"/>
          </a:xfrm>
        </p:grpSpPr>
        <p:sp>
          <p:nvSpPr>
            <p:cNvPr id="4" name="Rectangle 3">
              <a:extLst>
                <a:ext uri="{FF2B5EF4-FFF2-40B4-BE49-F238E27FC236}">
                  <a16:creationId xmlns:a16="http://schemas.microsoft.com/office/drawing/2014/main" xmlns="" id="{B923AAEE-CF42-A24B-127A-BAF07E0BCD71}"/>
                </a:ext>
              </a:extLst>
            </p:cNvPr>
            <p:cNvSpPr/>
            <p:nvPr/>
          </p:nvSpPr>
          <p:spPr>
            <a:xfrm>
              <a:off x="461493" y="278193"/>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t>Une procédure d'utilisation rapide de l'ECME est disponible et consultable</a:t>
              </a:r>
            </a:p>
          </p:txBody>
        </p:sp>
        <p:sp>
          <p:nvSpPr>
            <p:cNvPr id="5" name="Organigramme : Document 4">
              <a:extLst>
                <a:ext uri="{FF2B5EF4-FFF2-40B4-BE49-F238E27FC236}">
                  <a16:creationId xmlns:a16="http://schemas.microsoft.com/office/drawing/2014/main" xmlns="" id="{01AEE443-DE91-4ED9-9A7A-73CBFEDD2C74}"/>
                </a:ext>
              </a:extLst>
            </p:cNvPr>
            <p:cNvSpPr/>
            <p:nvPr/>
          </p:nvSpPr>
          <p:spPr>
            <a:xfrm>
              <a:off x="551645" y="136525"/>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4</a:t>
              </a:r>
            </a:p>
          </p:txBody>
        </p:sp>
      </p:grpSp>
      <p:sp>
        <p:nvSpPr>
          <p:cNvPr id="6" name="Bouton d’action : accueil 5">
            <a:hlinkClick r:id="" action="ppaction://hlinkshowjump?jump=firstslide" highlightClick="1"/>
            <a:extLst>
              <a:ext uri="{FF2B5EF4-FFF2-40B4-BE49-F238E27FC236}">
                <a16:creationId xmlns:a16="http://schemas.microsoft.com/office/drawing/2014/main" xmlns="" id="{B01EB90F-5B18-3827-0FBB-3D25ADD3ED90}"/>
              </a:ext>
            </a:extLst>
          </p:cNvPr>
          <p:cNvSpPr/>
          <p:nvPr/>
        </p:nvSpPr>
        <p:spPr>
          <a:xfrm>
            <a:off x="10599313" y="3721995"/>
            <a:ext cx="1210614" cy="798490"/>
          </a:xfrm>
          <a:prstGeom prst="actionButtonHom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 droite 6">
            <a:hlinkClick r:id="rId2" action="ppaction://hlinksldjump"/>
            <a:extLst>
              <a:ext uri="{FF2B5EF4-FFF2-40B4-BE49-F238E27FC236}">
                <a16:creationId xmlns:a16="http://schemas.microsoft.com/office/drawing/2014/main" xmlns="" id="{5D2C3F56-BABB-52EA-47FA-1A53C91E487C}"/>
              </a:ext>
            </a:extLst>
          </p:cNvPr>
          <p:cNvSpPr/>
          <p:nvPr/>
        </p:nvSpPr>
        <p:spPr>
          <a:xfrm>
            <a:off x="10599314" y="4765183"/>
            <a:ext cx="1210614" cy="425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8C516E8C-9073-2E14-5A85-57B21A715306}"/>
              </a:ext>
            </a:extLst>
          </p:cNvPr>
          <p:cNvSpPr/>
          <p:nvPr/>
        </p:nvSpPr>
        <p:spPr>
          <a:xfrm rot="5400000">
            <a:off x="10824692" y="5248142"/>
            <a:ext cx="798489" cy="1171979"/>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44700031-BFE8-C893-E676-BD73B1D07E27}"/>
              </a:ext>
            </a:extLst>
          </p:cNvPr>
          <p:cNvSpPr/>
          <p:nvPr/>
        </p:nvSpPr>
        <p:spPr>
          <a:xfrm>
            <a:off x="1194515" y="2506388"/>
            <a:ext cx="8194183" cy="1660414"/>
          </a:xfrm>
          <a:prstGeom prst="rect">
            <a:avLst/>
          </a:prstGeom>
          <a:ln w="57150">
            <a:solidFill>
              <a:schemeClr val="accent5">
                <a:lumMod val="40000"/>
                <a:lumOff val="60000"/>
              </a:schemeClr>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Une procédure d’utilisation rapide est </a:t>
            </a:r>
            <a:r>
              <a:rPr lang="fr-FR" sz="2000" b="1" dirty="0">
                <a:solidFill>
                  <a:schemeClr val="tx1"/>
                </a:solidFill>
              </a:rPr>
              <a:t>stockée</a:t>
            </a:r>
            <a:r>
              <a:rPr lang="fr-FR" sz="2000" b="1" dirty="0"/>
              <a:t> à proximité de l’ECME. Cette procédure est consultable et facile d’utilisation. Une version numérique est disponible en GMAO. </a:t>
            </a:r>
          </a:p>
        </p:txBody>
      </p:sp>
      <p:sp>
        <p:nvSpPr>
          <p:cNvPr id="10" name="Rectangle : coins arrondis 9">
            <a:extLst>
              <a:ext uri="{FF2B5EF4-FFF2-40B4-BE49-F238E27FC236}">
                <a16:creationId xmlns:a16="http://schemas.microsoft.com/office/drawing/2014/main" xmlns="" id="{AA39EB12-2F0F-F5F0-D79D-71B59AE2935E}"/>
              </a:ext>
            </a:extLst>
          </p:cNvPr>
          <p:cNvSpPr/>
          <p:nvPr/>
        </p:nvSpPr>
        <p:spPr>
          <a:xfrm>
            <a:off x="1194514" y="4765183"/>
            <a:ext cx="8194183" cy="714297"/>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 </a:t>
            </a:r>
            <a:r>
              <a:rPr lang="fr-FR" dirty="0"/>
              <a:t>la procédure en format papier et numérique</a:t>
            </a:r>
          </a:p>
        </p:txBody>
      </p:sp>
      <p:sp>
        <p:nvSpPr>
          <p:cNvPr id="12" name="Rectangle 11">
            <a:extLst>
              <a:ext uri="{FF2B5EF4-FFF2-40B4-BE49-F238E27FC236}">
                <a16:creationId xmlns:a16="http://schemas.microsoft.com/office/drawing/2014/main" xmlns="" id="{70F7EF67-4D25-B691-10E3-E89B7D8CD5A0}"/>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chemeClr val="accent1"/>
                </a:solidFill>
                <a:effectLst>
                  <a:outerShdw blurRad="38100" dist="38100" dir="2700000" algn="tl">
                    <a:srgbClr val="000000">
                      <a:alpha val="43137"/>
                    </a:srgbClr>
                  </a:outerShdw>
                </a:effectLst>
              </a:rPr>
              <a:t>ÊTRE FORMÉ ET DOCUMENTÉ SUR LES ECME</a:t>
            </a:r>
          </a:p>
        </p:txBody>
      </p:sp>
      <p:pic>
        <p:nvPicPr>
          <p:cNvPr id="13" name="Picture 7" descr="Logo">
            <a:extLst>
              <a:ext uri="{FF2B5EF4-FFF2-40B4-BE49-F238E27FC236}">
                <a16:creationId xmlns:a16="http://schemas.microsoft.com/office/drawing/2014/main" xmlns="" id="{79CCCE1A-621D-D7E3-497C-D07A4C4B3606}"/>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36958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9EC2C542-3468-9E03-B2C0-0C7BEF7254FC}"/>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305A5E22-AACA-349C-3B7E-97DE676BB6D6}"/>
              </a:ext>
            </a:extLst>
          </p:cNvPr>
          <p:cNvSpPr>
            <a:spLocks noGrp="1"/>
          </p:cNvSpPr>
          <p:nvPr>
            <p:ph type="ftr" sz="quarter" idx="11"/>
          </p:nvPr>
        </p:nvSpPr>
        <p:spPr>
          <a:xfrm>
            <a:off x="3193961" y="6356350"/>
            <a:ext cx="5525036"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grpSp>
        <p:nvGrpSpPr>
          <p:cNvPr id="11" name="Groupe 10">
            <a:extLst>
              <a:ext uri="{FF2B5EF4-FFF2-40B4-BE49-F238E27FC236}">
                <a16:creationId xmlns:a16="http://schemas.microsoft.com/office/drawing/2014/main" xmlns="" id="{D88E9B30-4F03-CEB0-2A2E-3C8473AE7DBF}"/>
              </a:ext>
            </a:extLst>
          </p:cNvPr>
          <p:cNvGrpSpPr/>
          <p:nvPr/>
        </p:nvGrpSpPr>
        <p:grpSpPr>
          <a:xfrm>
            <a:off x="461493" y="1308504"/>
            <a:ext cx="9659155" cy="656823"/>
            <a:chOff x="461493" y="136525"/>
            <a:chExt cx="9659155" cy="656823"/>
          </a:xfrm>
        </p:grpSpPr>
        <p:sp>
          <p:nvSpPr>
            <p:cNvPr id="4" name="Rectangle 3">
              <a:extLst>
                <a:ext uri="{FF2B5EF4-FFF2-40B4-BE49-F238E27FC236}">
                  <a16:creationId xmlns:a16="http://schemas.microsoft.com/office/drawing/2014/main" xmlns="" id="{763A4713-8AC5-C664-8110-B88F48BE2B50}"/>
                </a:ext>
              </a:extLst>
            </p:cNvPr>
            <p:cNvSpPr/>
            <p:nvPr/>
          </p:nvSpPr>
          <p:spPr>
            <a:xfrm>
              <a:off x="461493" y="291072"/>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t>Les normes et textes réglementaires à l'utilisation des ECME sont connus</a:t>
              </a:r>
            </a:p>
          </p:txBody>
        </p:sp>
        <p:sp>
          <p:nvSpPr>
            <p:cNvPr id="5" name="Organigramme : Document 4">
              <a:extLst>
                <a:ext uri="{FF2B5EF4-FFF2-40B4-BE49-F238E27FC236}">
                  <a16:creationId xmlns:a16="http://schemas.microsoft.com/office/drawing/2014/main" xmlns="" id="{45785F5C-77A1-3A96-EEE4-074D0084C77A}"/>
                </a:ext>
              </a:extLst>
            </p:cNvPr>
            <p:cNvSpPr/>
            <p:nvPr/>
          </p:nvSpPr>
          <p:spPr>
            <a:xfrm>
              <a:off x="551645" y="136525"/>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5</a:t>
              </a:r>
            </a:p>
          </p:txBody>
        </p:sp>
      </p:grpSp>
      <p:sp>
        <p:nvSpPr>
          <p:cNvPr id="6" name="Bouton d’action : accueil 5">
            <a:hlinkClick r:id="" action="ppaction://hlinkshowjump?jump=firstslide" highlightClick="1"/>
            <a:extLst>
              <a:ext uri="{FF2B5EF4-FFF2-40B4-BE49-F238E27FC236}">
                <a16:creationId xmlns:a16="http://schemas.microsoft.com/office/drawing/2014/main" xmlns="" id="{0B117082-C32C-B2ED-A40A-D8F5646C8A29}"/>
              </a:ext>
            </a:extLst>
          </p:cNvPr>
          <p:cNvSpPr/>
          <p:nvPr/>
        </p:nvSpPr>
        <p:spPr>
          <a:xfrm>
            <a:off x="10599313" y="3721995"/>
            <a:ext cx="1210614" cy="798490"/>
          </a:xfrm>
          <a:prstGeom prst="actionButtonHom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 droite 6">
            <a:hlinkClick r:id="rId2" action="ppaction://hlinksldjump"/>
            <a:extLst>
              <a:ext uri="{FF2B5EF4-FFF2-40B4-BE49-F238E27FC236}">
                <a16:creationId xmlns:a16="http://schemas.microsoft.com/office/drawing/2014/main" xmlns="" id="{88C6C4B2-0FDA-3700-4925-400E66B3FDF4}"/>
              </a:ext>
            </a:extLst>
          </p:cNvPr>
          <p:cNvSpPr/>
          <p:nvPr/>
        </p:nvSpPr>
        <p:spPr>
          <a:xfrm>
            <a:off x="10599314" y="4765183"/>
            <a:ext cx="1210614" cy="425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3" action="ppaction://hlinksldjump"/>
            <a:extLst>
              <a:ext uri="{FF2B5EF4-FFF2-40B4-BE49-F238E27FC236}">
                <a16:creationId xmlns:a16="http://schemas.microsoft.com/office/drawing/2014/main" xmlns="" id="{7978861D-3861-752B-1350-04D41615990C}"/>
              </a:ext>
            </a:extLst>
          </p:cNvPr>
          <p:cNvSpPr/>
          <p:nvPr/>
        </p:nvSpPr>
        <p:spPr>
          <a:xfrm rot="5400000">
            <a:off x="10824692" y="5248142"/>
            <a:ext cx="798489" cy="1171979"/>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a:extLst>
              <a:ext uri="{FF2B5EF4-FFF2-40B4-BE49-F238E27FC236}">
                <a16:creationId xmlns:a16="http://schemas.microsoft.com/office/drawing/2014/main" xmlns="" id="{A13D687E-EA3E-0E46-DBD6-78B7373C7CC4}"/>
              </a:ext>
            </a:extLst>
          </p:cNvPr>
          <p:cNvSpPr/>
          <p:nvPr/>
        </p:nvSpPr>
        <p:spPr>
          <a:xfrm>
            <a:off x="1233152" y="2435072"/>
            <a:ext cx="8194183" cy="1660414"/>
          </a:xfrm>
          <a:prstGeom prst="rect">
            <a:avLst/>
          </a:prstGeom>
          <a:ln w="57150">
            <a:solidFill>
              <a:schemeClr val="accent5">
                <a:lumMod val="40000"/>
                <a:lumOff val="60000"/>
              </a:schemeClr>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Le service biomédicale connait et respecte les différentes normes et décrets sur la gestion et l’utilisation des ECME</a:t>
            </a:r>
          </a:p>
        </p:txBody>
      </p:sp>
      <p:sp>
        <p:nvSpPr>
          <p:cNvPr id="10" name="Rectangle : coins arrondis 9">
            <a:extLst>
              <a:ext uri="{FF2B5EF4-FFF2-40B4-BE49-F238E27FC236}">
                <a16:creationId xmlns:a16="http://schemas.microsoft.com/office/drawing/2014/main" xmlns="" id="{9A85FF2C-4BDE-D5C6-620F-018A74394448}"/>
              </a:ext>
            </a:extLst>
          </p:cNvPr>
          <p:cNvSpPr/>
          <p:nvPr/>
        </p:nvSpPr>
        <p:spPr>
          <a:xfrm>
            <a:off x="1118315" y="4427428"/>
            <a:ext cx="8435661" cy="79849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 </a:t>
            </a:r>
            <a:r>
              <a:rPr lang="fr-FR" dirty="0"/>
              <a:t>les normes </a:t>
            </a:r>
            <a:r>
              <a:rPr lang="fr-FR" sz="1800" dirty="0">
                <a:effectLst/>
                <a:ea typeface="Times New Roman" panose="02020603050405020304" pitchFamily="18" charset="0"/>
                <a:cs typeface="Times New Roman" panose="02020603050405020304" pitchFamily="18" charset="0"/>
              </a:rPr>
              <a:t>NF ISO/IEC GUIDE </a:t>
            </a:r>
            <a:r>
              <a:rPr lang="fr-FR" sz="1800" dirty="0">
                <a:solidFill>
                  <a:schemeClr val="bg1"/>
                </a:solidFill>
                <a:effectLst/>
                <a:ea typeface="Times New Roman" panose="02020603050405020304" pitchFamily="18" charset="0"/>
                <a:cs typeface="Times New Roman" panose="02020603050405020304" pitchFamily="18" charset="0"/>
              </a:rPr>
              <a:t>98-4 et NF S99-170 , le</a:t>
            </a:r>
            <a:r>
              <a:rPr lang="fr-FR" dirty="0">
                <a:solidFill>
                  <a:schemeClr val="bg1"/>
                </a:solidFill>
              </a:rPr>
              <a:t> décret n°2001-387 au format papier ou numérique, les documents d’informations</a:t>
            </a:r>
          </a:p>
        </p:txBody>
      </p:sp>
      <p:sp>
        <p:nvSpPr>
          <p:cNvPr id="12" name="Rectangle 11">
            <a:extLst>
              <a:ext uri="{FF2B5EF4-FFF2-40B4-BE49-F238E27FC236}">
                <a16:creationId xmlns:a16="http://schemas.microsoft.com/office/drawing/2014/main" xmlns="" id="{3BCAA524-4B56-478B-F69E-448F7D0FC535}"/>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chemeClr val="accent1"/>
                </a:solidFill>
                <a:effectLst>
                  <a:outerShdw blurRad="38100" dist="38100" dir="2700000" algn="tl">
                    <a:srgbClr val="000000">
                      <a:alpha val="43137"/>
                    </a:srgbClr>
                  </a:outerShdw>
                </a:effectLst>
              </a:rPr>
              <a:t>ÊTRE FORMÉ ET DOCUMENTÉ SUR LES ECME</a:t>
            </a:r>
          </a:p>
        </p:txBody>
      </p:sp>
      <p:pic>
        <p:nvPicPr>
          <p:cNvPr id="13" name="Picture 7" descr="Logo">
            <a:extLst>
              <a:ext uri="{FF2B5EF4-FFF2-40B4-BE49-F238E27FC236}">
                <a16:creationId xmlns:a16="http://schemas.microsoft.com/office/drawing/2014/main" xmlns="" id="{2541ACCF-D913-C40F-5B65-24353A8E7A51}"/>
              </a:ext>
            </a:extLst>
          </p:cNvPr>
          <p:cNvPicPr>
            <a:picLocks noChangeAspect="1" noChangeArrowheads="1"/>
          </p:cNvPicPr>
          <p:nvPr/>
        </p:nvPicPr>
        <p:blipFill>
          <a:blip r:embed="rId4"/>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345696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B5E94B67-49EF-68B2-D2C5-8E107F76DCAE}"/>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B862A2E0-ADC2-2435-09BB-BC11FA0FCC3A}"/>
              </a:ext>
            </a:extLst>
          </p:cNvPr>
          <p:cNvSpPr>
            <a:spLocks noGrp="1"/>
          </p:cNvSpPr>
          <p:nvPr>
            <p:ph type="ftr" sz="quarter" idx="11"/>
          </p:nvPr>
        </p:nvSpPr>
        <p:spPr>
          <a:xfrm>
            <a:off x="3464417" y="6356350"/>
            <a:ext cx="5146185"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grpSp>
        <p:nvGrpSpPr>
          <p:cNvPr id="10" name="Groupe 9">
            <a:extLst>
              <a:ext uri="{FF2B5EF4-FFF2-40B4-BE49-F238E27FC236}">
                <a16:creationId xmlns:a16="http://schemas.microsoft.com/office/drawing/2014/main" xmlns="" id="{017A988C-AB17-1818-CA27-F74AD4CBCD3F}"/>
              </a:ext>
            </a:extLst>
          </p:cNvPr>
          <p:cNvGrpSpPr/>
          <p:nvPr/>
        </p:nvGrpSpPr>
        <p:grpSpPr>
          <a:xfrm>
            <a:off x="461493" y="1540321"/>
            <a:ext cx="9659155" cy="618186"/>
            <a:chOff x="461493" y="136525"/>
            <a:chExt cx="9659155" cy="618186"/>
          </a:xfrm>
        </p:grpSpPr>
        <p:sp>
          <p:nvSpPr>
            <p:cNvPr id="4" name="Rectangle 3">
              <a:extLst>
                <a:ext uri="{FF2B5EF4-FFF2-40B4-BE49-F238E27FC236}">
                  <a16:creationId xmlns:a16="http://schemas.microsoft.com/office/drawing/2014/main" xmlns="" id="{81FD03FD-2BD0-473B-8F82-1E618F3DCFA8}"/>
                </a:ext>
              </a:extLst>
            </p:cNvPr>
            <p:cNvSpPr/>
            <p:nvPr/>
          </p:nvSpPr>
          <p:spPr>
            <a:xfrm>
              <a:off x="461493" y="252435"/>
              <a:ext cx="9659155" cy="50227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t>le référent a reçu une formation (Cofrac,…) sur la gestion des ECME</a:t>
              </a:r>
            </a:p>
          </p:txBody>
        </p:sp>
        <p:sp>
          <p:nvSpPr>
            <p:cNvPr id="5" name="Organigramme : Document 4">
              <a:extLst>
                <a:ext uri="{FF2B5EF4-FFF2-40B4-BE49-F238E27FC236}">
                  <a16:creationId xmlns:a16="http://schemas.microsoft.com/office/drawing/2014/main" xmlns="" id="{62982951-2862-2140-AA7D-B5CC68628E38}"/>
                </a:ext>
              </a:extLst>
            </p:cNvPr>
            <p:cNvSpPr/>
            <p:nvPr/>
          </p:nvSpPr>
          <p:spPr>
            <a:xfrm>
              <a:off x="551645" y="136525"/>
              <a:ext cx="1133341" cy="365125"/>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6</a:t>
              </a:r>
            </a:p>
          </p:txBody>
        </p:sp>
      </p:grpSp>
      <p:sp>
        <p:nvSpPr>
          <p:cNvPr id="6" name="Bouton d’action : accueil 5">
            <a:hlinkClick r:id="" action="ppaction://hlinkshowjump?jump=firstslide" highlightClick="1"/>
            <a:extLst>
              <a:ext uri="{FF2B5EF4-FFF2-40B4-BE49-F238E27FC236}">
                <a16:creationId xmlns:a16="http://schemas.microsoft.com/office/drawing/2014/main" xmlns="" id="{6778AA50-6BB7-E2DB-6E4E-F54CDA76EFB1}"/>
              </a:ext>
            </a:extLst>
          </p:cNvPr>
          <p:cNvSpPr/>
          <p:nvPr/>
        </p:nvSpPr>
        <p:spPr>
          <a:xfrm>
            <a:off x="10599313" y="3721995"/>
            <a:ext cx="1210614" cy="798490"/>
          </a:xfrm>
          <a:prstGeom prst="actionButtonHom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emi-tour 7">
            <a:hlinkClick r:id="rId2" action="ppaction://hlinksldjump"/>
            <a:extLst>
              <a:ext uri="{FF2B5EF4-FFF2-40B4-BE49-F238E27FC236}">
                <a16:creationId xmlns:a16="http://schemas.microsoft.com/office/drawing/2014/main" xmlns="" id="{EEBFB929-8F05-7176-D0C6-FF8C9E7E3C95}"/>
              </a:ext>
            </a:extLst>
          </p:cNvPr>
          <p:cNvSpPr/>
          <p:nvPr/>
        </p:nvSpPr>
        <p:spPr>
          <a:xfrm rot="5400000">
            <a:off x="10824692" y="5248142"/>
            <a:ext cx="798489" cy="1171979"/>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Rectangle 6">
            <a:extLst>
              <a:ext uri="{FF2B5EF4-FFF2-40B4-BE49-F238E27FC236}">
                <a16:creationId xmlns:a16="http://schemas.microsoft.com/office/drawing/2014/main" xmlns="" id="{F9A41D28-7C6D-0C23-56FB-79BEF46BACF1}"/>
              </a:ext>
            </a:extLst>
          </p:cNvPr>
          <p:cNvSpPr/>
          <p:nvPr/>
        </p:nvSpPr>
        <p:spPr>
          <a:xfrm>
            <a:off x="1271788" y="2583657"/>
            <a:ext cx="8194183" cy="1146220"/>
          </a:xfrm>
          <a:prstGeom prst="rect">
            <a:avLst/>
          </a:prstGeom>
          <a:ln w="57150">
            <a:solidFill>
              <a:schemeClr val="accent5">
                <a:lumMod val="40000"/>
                <a:lumOff val="60000"/>
              </a:schemeClr>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Le référent a </a:t>
            </a:r>
            <a:r>
              <a:rPr lang="fr-FR" sz="2000" b="1" dirty="0">
                <a:solidFill>
                  <a:schemeClr val="tx1"/>
                </a:solidFill>
              </a:rPr>
              <a:t>reçu une formation par un organisme certifié lui permettant d’optimiser l’utilisation des ECME, de suivre leurs entretiens et de mettre en place les bonnes pratiques métrologiques</a:t>
            </a:r>
          </a:p>
        </p:txBody>
      </p:sp>
      <p:sp>
        <p:nvSpPr>
          <p:cNvPr id="9" name="Rectangle : coins arrondis 8">
            <a:extLst>
              <a:ext uri="{FF2B5EF4-FFF2-40B4-BE49-F238E27FC236}">
                <a16:creationId xmlns:a16="http://schemas.microsoft.com/office/drawing/2014/main" xmlns="" id="{FB351D15-7626-B271-3F08-1B7226FED7C0}"/>
              </a:ext>
            </a:extLst>
          </p:cNvPr>
          <p:cNvSpPr/>
          <p:nvPr/>
        </p:nvSpPr>
        <p:spPr>
          <a:xfrm>
            <a:off x="1118315" y="4520485"/>
            <a:ext cx="8347656" cy="79849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u="sng" dirty="0">
                <a:effectLst>
                  <a:outerShdw blurRad="38100" dist="38100" dir="2700000" algn="tl">
                    <a:srgbClr val="000000">
                      <a:alpha val="43137"/>
                    </a:srgbClr>
                  </a:outerShdw>
                </a:effectLst>
              </a:rPr>
              <a:t>Document à récolter</a:t>
            </a:r>
            <a:r>
              <a:rPr lang="fr-FR" u="sng" dirty="0">
                <a:effectLst>
                  <a:outerShdw blurRad="38100" dist="38100" dir="2700000" algn="tl">
                    <a:srgbClr val="000000">
                      <a:alpha val="43137"/>
                    </a:srgbClr>
                  </a:outerShdw>
                </a:effectLst>
              </a:rPr>
              <a:t>:</a:t>
            </a:r>
            <a:r>
              <a:rPr lang="fr-FR" dirty="0"/>
              <a:t> attestation de formation </a:t>
            </a:r>
          </a:p>
        </p:txBody>
      </p:sp>
      <p:sp>
        <p:nvSpPr>
          <p:cNvPr id="11" name="Rectangle 10">
            <a:extLst>
              <a:ext uri="{FF2B5EF4-FFF2-40B4-BE49-F238E27FC236}">
                <a16:creationId xmlns:a16="http://schemas.microsoft.com/office/drawing/2014/main" xmlns="" id="{B6AD6762-DC6E-CC10-D2B8-3546C637A341}"/>
              </a:ext>
            </a:extLst>
          </p:cNvPr>
          <p:cNvSpPr/>
          <p:nvPr/>
        </p:nvSpPr>
        <p:spPr>
          <a:xfrm>
            <a:off x="765756" y="115910"/>
            <a:ext cx="9514268" cy="900093"/>
          </a:xfrm>
          <a:prstGeom prst="rect">
            <a:avLst/>
          </a:prstGeom>
          <a:no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chemeClr val="accent1"/>
                </a:solidFill>
                <a:effectLst>
                  <a:outerShdw blurRad="38100" dist="38100" dir="2700000" algn="tl">
                    <a:srgbClr val="000000">
                      <a:alpha val="43137"/>
                    </a:srgbClr>
                  </a:outerShdw>
                </a:effectLst>
              </a:rPr>
              <a:t>ÊTRE FORMÉ ET DOCUMENTÉ SUR LES ECME</a:t>
            </a:r>
          </a:p>
        </p:txBody>
      </p:sp>
      <p:pic>
        <p:nvPicPr>
          <p:cNvPr id="12" name="Picture 7" descr="Logo">
            <a:extLst>
              <a:ext uri="{FF2B5EF4-FFF2-40B4-BE49-F238E27FC236}">
                <a16:creationId xmlns:a16="http://schemas.microsoft.com/office/drawing/2014/main" xmlns="" id="{D2B75CCA-C73F-0194-C9F4-AD75FA25F57F}"/>
              </a:ext>
            </a:extLst>
          </p:cNvPr>
          <p:cNvPicPr>
            <a:picLocks noChangeAspect="1" noChangeArrowheads="1"/>
          </p:cNvPicPr>
          <p:nvPr/>
        </p:nvPicPr>
        <p:blipFill>
          <a:blip r:embed="rId3"/>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478631153"/>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54F40EF7-A7B0-E2B5-D14C-822A82B76FB8}"/>
              </a:ext>
            </a:extLst>
          </p:cNvPr>
          <p:cNvSpPr>
            <a:spLocks noGrp="1"/>
          </p:cNvSpPr>
          <p:nvPr>
            <p:ph type="dt" sz="half" idx="10"/>
          </p:nvPr>
        </p:nvSpPr>
        <p:spPr/>
        <p:txBody>
          <a:bodyPr/>
          <a:lstStyle/>
          <a:p>
            <a:fld id="{1A9B5912-209F-4845-896F-47FFBDF10A56}" type="datetime1">
              <a:rPr lang="fr-FR" smtClean="0"/>
              <a:pPr/>
              <a:t>13/04/2023</a:t>
            </a:fld>
            <a:endParaRPr lang="fr-FR"/>
          </a:p>
        </p:txBody>
      </p:sp>
      <p:sp>
        <p:nvSpPr>
          <p:cNvPr id="3" name="Espace réservé du pied de page 2">
            <a:extLst>
              <a:ext uri="{FF2B5EF4-FFF2-40B4-BE49-F238E27FC236}">
                <a16:creationId xmlns:a16="http://schemas.microsoft.com/office/drawing/2014/main" xmlns="" id="{CC425822-B617-30A5-C0F4-965BFB946D73}"/>
              </a:ext>
            </a:extLst>
          </p:cNvPr>
          <p:cNvSpPr>
            <a:spLocks noGrp="1"/>
          </p:cNvSpPr>
          <p:nvPr>
            <p:ph type="ftr" sz="quarter" idx="11"/>
          </p:nvPr>
        </p:nvSpPr>
        <p:spPr>
          <a:xfrm>
            <a:off x="3232597" y="6356350"/>
            <a:ext cx="5743978" cy="365125"/>
          </a:xfrm>
        </p:spPr>
        <p:txBody>
          <a:bodyPr/>
          <a:lstStyle/>
          <a:p>
            <a:r>
              <a:rPr lang="fr-FR" dirty="0"/>
              <a:t>Anthony </a:t>
            </a:r>
            <a:r>
              <a:rPr lang="fr-FR" dirty="0" err="1"/>
              <a:t>Abrial</a:t>
            </a:r>
            <a:r>
              <a:rPr lang="fr-FR" dirty="0"/>
              <a:t>, Guillaume Archer, Julien </a:t>
            </a:r>
            <a:r>
              <a:rPr lang="fr-FR" dirty="0" err="1"/>
              <a:t>Decherf</a:t>
            </a:r>
            <a:r>
              <a:rPr lang="fr-FR" dirty="0"/>
              <a:t>  formation </a:t>
            </a:r>
            <a:r>
              <a:rPr lang="fr-FR" dirty="0" err="1"/>
              <a:t>Abih</a:t>
            </a:r>
            <a:r>
              <a:rPr lang="fr-FR" dirty="0"/>
              <a:t> 2023 </a:t>
            </a:r>
          </a:p>
        </p:txBody>
      </p:sp>
      <p:sp>
        <p:nvSpPr>
          <p:cNvPr id="4" name="Bouton d’action : accueil 3">
            <a:hlinkClick r:id="" action="ppaction://hlinkshowjump?jump=firstslide" highlightClick="1"/>
            <a:extLst>
              <a:ext uri="{FF2B5EF4-FFF2-40B4-BE49-F238E27FC236}">
                <a16:creationId xmlns:a16="http://schemas.microsoft.com/office/drawing/2014/main" xmlns="" id="{438D7906-9FDF-8CCB-876E-F0F19A051F90}"/>
              </a:ext>
            </a:extLst>
          </p:cNvPr>
          <p:cNvSpPr/>
          <p:nvPr/>
        </p:nvSpPr>
        <p:spPr>
          <a:xfrm>
            <a:off x="10599313" y="4649273"/>
            <a:ext cx="1210614" cy="798490"/>
          </a:xfrm>
          <a:prstGeom prst="actionButtonHom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hlinkClick r:id="rId2" action="ppaction://hlinksldjump"/>
            <a:extLst>
              <a:ext uri="{FF2B5EF4-FFF2-40B4-BE49-F238E27FC236}">
                <a16:creationId xmlns:a16="http://schemas.microsoft.com/office/drawing/2014/main" xmlns="" id="{95D7D134-E9BA-B88F-BEF7-A998E7D490A0}"/>
              </a:ext>
            </a:extLst>
          </p:cNvPr>
          <p:cNvSpPr/>
          <p:nvPr/>
        </p:nvSpPr>
        <p:spPr>
          <a:xfrm>
            <a:off x="680434" y="3460006"/>
            <a:ext cx="9659155" cy="502276"/>
          </a:xfrm>
          <a:prstGeom prst="rect">
            <a:avLst/>
          </a:prstGeom>
          <a:solidFill>
            <a:schemeClr val="accent4">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Une personne de l'atelier est référente des ECME</a:t>
            </a:r>
          </a:p>
        </p:txBody>
      </p:sp>
      <p:sp>
        <p:nvSpPr>
          <p:cNvPr id="6" name="Organigramme : Document 5">
            <a:extLst>
              <a:ext uri="{FF2B5EF4-FFF2-40B4-BE49-F238E27FC236}">
                <a16:creationId xmlns:a16="http://schemas.microsoft.com/office/drawing/2014/main" xmlns="" id="{1102C4B2-C951-E145-4032-8DAD6819162F}"/>
              </a:ext>
            </a:extLst>
          </p:cNvPr>
          <p:cNvSpPr/>
          <p:nvPr/>
        </p:nvSpPr>
        <p:spPr>
          <a:xfrm>
            <a:off x="770586" y="3344096"/>
            <a:ext cx="1133341" cy="365125"/>
          </a:xfrm>
          <a:prstGeom prst="flowChartDocument">
            <a:avLst/>
          </a:prstGeom>
          <a:solidFill>
            <a:srgbClr val="FFC000"/>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4</a:t>
            </a:r>
          </a:p>
        </p:txBody>
      </p:sp>
      <p:sp>
        <p:nvSpPr>
          <p:cNvPr id="7" name="Rectangle 6">
            <a:hlinkClick r:id="rId3" action="ppaction://hlinksldjump"/>
            <a:extLst>
              <a:ext uri="{FF2B5EF4-FFF2-40B4-BE49-F238E27FC236}">
                <a16:creationId xmlns:a16="http://schemas.microsoft.com/office/drawing/2014/main" xmlns="" id="{9E498EEB-F14A-8716-1F60-22A8F805B41F}"/>
              </a:ext>
            </a:extLst>
          </p:cNvPr>
          <p:cNvSpPr/>
          <p:nvPr/>
        </p:nvSpPr>
        <p:spPr>
          <a:xfrm>
            <a:off x="680434" y="1272856"/>
            <a:ext cx="9659155" cy="502276"/>
          </a:xfrm>
          <a:prstGeom prst="rect">
            <a:avLst/>
          </a:prstGeom>
          <a:solidFill>
            <a:schemeClr val="accent4">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Les ECME sont enregistrés dans la GMAO et les documents de vie dans le RSQM</a:t>
            </a:r>
          </a:p>
        </p:txBody>
      </p:sp>
      <p:sp>
        <p:nvSpPr>
          <p:cNvPr id="8" name="Organigramme : Document 7">
            <a:extLst>
              <a:ext uri="{FF2B5EF4-FFF2-40B4-BE49-F238E27FC236}">
                <a16:creationId xmlns:a16="http://schemas.microsoft.com/office/drawing/2014/main" xmlns="" id="{88A4C309-4667-16F5-E8DB-2E7E5C64FD1A}"/>
              </a:ext>
            </a:extLst>
          </p:cNvPr>
          <p:cNvSpPr/>
          <p:nvPr/>
        </p:nvSpPr>
        <p:spPr>
          <a:xfrm>
            <a:off x="770586" y="1156946"/>
            <a:ext cx="1133341" cy="365125"/>
          </a:xfrm>
          <a:prstGeom prst="flowChartDocument">
            <a:avLst/>
          </a:prstGeom>
          <a:solidFill>
            <a:srgbClr val="FFC000"/>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1</a:t>
            </a:r>
          </a:p>
        </p:txBody>
      </p:sp>
      <p:sp>
        <p:nvSpPr>
          <p:cNvPr id="9" name="Rectangle 8">
            <a:hlinkClick r:id="rId4" action="ppaction://hlinksldjump"/>
            <a:extLst>
              <a:ext uri="{FF2B5EF4-FFF2-40B4-BE49-F238E27FC236}">
                <a16:creationId xmlns:a16="http://schemas.microsoft.com/office/drawing/2014/main" xmlns="" id="{EB4CBEA9-9326-A637-1028-079F0890829B}"/>
              </a:ext>
            </a:extLst>
          </p:cNvPr>
          <p:cNvSpPr/>
          <p:nvPr/>
        </p:nvSpPr>
        <p:spPr>
          <a:xfrm>
            <a:off x="680433" y="2002225"/>
            <a:ext cx="9659155" cy="502276"/>
          </a:xfrm>
          <a:prstGeom prst="rect">
            <a:avLst/>
          </a:prstGeom>
          <a:solidFill>
            <a:schemeClr val="accent4">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Les ECME sont classés par catégorie (testeur de paramètre, simulateur, </a:t>
            </a:r>
            <a:r>
              <a:rPr lang="fr-FR" b="1" dirty="0" err="1">
                <a:solidFill>
                  <a:schemeClr val="tx1"/>
                </a:solidFill>
              </a:rPr>
              <a:t>etc</a:t>
            </a:r>
            <a:r>
              <a:rPr lang="fr-FR" b="1" dirty="0">
                <a:solidFill>
                  <a:schemeClr val="tx1"/>
                </a:solidFill>
              </a:rPr>
              <a:t>) dans le RSQM</a:t>
            </a:r>
          </a:p>
        </p:txBody>
      </p:sp>
      <p:sp>
        <p:nvSpPr>
          <p:cNvPr id="10" name="Organigramme : Document 9">
            <a:extLst>
              <a:ext uri="{FF2B5EF4-FFF2-40B4-BE49-F238E27FC236}">
                <a16:creationId xmlns:a16="http://schemas.microsoft.com/office/drawing/2014/main" xmlns="" id="{0673CF0A-60D7-5A0C-7807-2B05AB3A9FA6}"/>
              </a:ext>
            </a:extLst>
          </p:cNvPr>
          <p:cNvSpPr/>
          <p:nvPr/>
        </p:nvSpPr>
        <p:spPr>
          <a:xfrm>
            <a:off x="770586" y="1886436"/>
            <a:ext cx="1133341" cy="365125"/>
          </a:xfrm>
          <a:prstGeom prst="flowChartDocument">
            <a:avLst/>
          </a:prstGeom>
          <a:solidFill>
            <a:srgbClr val="FFC000"/>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2</a:t>
            </a:r>
          </a:p>
        </p:txBody>
      </p:sp>
      <p:sp>
        <p:nvSpPr>
          <p:cNvPr id="11" name="Rectangle 10">
            <a:hlinkClick r:id="rId5" action="ppaction://hlinksldjump"/>
            <a:extLst>
              <a:ext uri="{FF2B5EF4-FFF2-40B4-BE49-F238E27FC236}">
                <a16:creationId xmlns:a16="http://schemas.microsoft.com/office/drawing/2014/main" xmlns="" id="{259C1933-D6B3-EE9B-88AC-21E8F98FE529}"/>
              </a:ext>
            </a:extLst>
          </p:cNvPr>
          <p:cNvSpPr/>
          <p:nvPr/>
        </p:nvSpPr>
        <p:spPr>
          <a:xfrm>
            <a:off x="680434" y="2731836"/>
            <a:ext cx="9659155" cy="502276"/>
          </a:xfrm>
          <a:prstGeom prst="rect">
            <a:avLst/>
          </a:prstGeom>
          <a:solidFill>
            <a:schemeClr val="accent4">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L'inventaire des ECME est géré</a:t>
            </a:r>
          </a:p>
        </p:txBody>
      </p:sp>
      <p:sp>
        <p:nvSpPr>
          <p:cNvPr id="12" name="Organigramme : Document 11">
            <a:extLst>
              <a:ext uri="{FF2B5EF4-FFF2-40B4-BE49-F238E27FC236}">
                <a16:creationId xmlns:a16="http://schemas.microsoft.com/office/drawing/2014/main" xmlns="" id="{D1597BE8-C102-5265-79B0-0012CC4EF3E4}"/>
              </a:ext>
            </a:extLst>
          </p:cNvPr>
          <p:cNvSpPr/>
          <p:nvPr/>
        </p:nvSpPr>
        <p:spPr>
          <a:xfrm>
            <a:off x="770586" y="2615926"/>
            <a:ext cx="1133341" cy="365125"/>
          </a:xfrm>
          <a:prstGeom prst="flowChartDocument">
            <a:avLst/>
          </a:prstGeom>
          <a:solidFill>
            <a:srgbClr val="FFC000"/>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3</a:t>
            </a:r>
          </a:p>
        </p:txBody>
      </p:sp>
      <p:sp>
        <p:nvSpPr>
          <p:cNvPr id="13" name="Rectangle 12">
            <a:extLst>
              <a:ext uri="{FF2B5EF4-FFF2-40B4-BE49-F238E27FC236}">
                <a16:creationId xmlns:a16="http://schemas.microsoft.com/office/drawing/2014/main" xmlns="" id="{1677A781-C372-7D81-8AAA-15402BEC67F6}"/>
              </a:ext>
            </a:extLst>
          </p:cNvPr>
          <p:cNvSpPr/>
          <p:nvPr/>
        </p:nvSpPr>
        <p:spPr>
          <a:xfrm>
            <a:off x="765756" y="115910"/>
            <a:ext cx="9514268" cy="90009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a:solidFill>
                  <a:schemeClr val="tx1"/>
                </a:solidFill>
              </a:rPr>
              <a:t>Gérer le parc des ECME</a:t>
            </a:r>
          </a:p>
        </p:txBody>
      </p:sp>
      <p:sp>
        <p:nvSpPr>
          <p:cNvPr id="14" name="Rectangle 13">
            <a:hlinkClick r:id="rId6" action="ppaction://hlinksldjump"/>
            <a:extLst>
              <a:ext uri="{FF2B5EF4-FFF2-40B4-BE49-F238E27FC236}">
                <a16:creationId xmlns:a16="http://schemas.microsoft.com/office/drawing/2014/main" xmlns="" id="{9A1E3EDA-148A-7C2C-A71F-5408F88F3098}"/>
              </a:ext>
            </a:extLst>
          </p:cNvPr>
          <p:cNvSpPr/>
          <p:nvPr/>
        </p:nvSpPr>
        <p:spPr>
          <a:xfrm>
            <a:off x="691165" y="4188453"/>
            <a:ext cx="9659155" cy="502276"/>
          </a:xfrm>
          <a:prstGeom prst="rect">
            <a:avLst/>
          </a:prstGeom>
          <a:solidFill>
            <a:schemeClr val="accent4">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 taux d'utilisation des ECME est connu et enregistré</a:t>
            </a:r>
          </a:p>
        </p:txBody>
      </p:sp>
      <p:sp>
        <p:nvSpPr>
          <p:cNvPr id="15" name="Organigramme : Document 14">
            <a:extLst>
              <a:ext uri="{FF2B5EF4-FFF2-40B4-BE49-F238E27FC236}">
                <a16:creationId xmlns:a16="http://schemas.microsoft.com/office/drawing/2014/main" xmlns="" id="{CE8D1951-3F77-AE80-36A5-9623D7A43577}"/>
              </a:ext>
            </a:extLst>
          </p:cNvPr>
          <p:cNvSpPr/>
          <p:nvPr/>
        </p:nvSpPr>
        <p:spPr>
          <a:xfrm>
            <a:off x="781317" y="4072543"/>
            <a:ext cx="1133341" cy="365125"/>
          </a:xfrm>
          <a:prstGeom prst="flowChartDocument">
            <a:avLst/>
          </a:prstGeom>
          <a:solidFill>
            <a:srgbClr val="FFC000"/>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5</a:t>
            </a:r>
          </a:p>
        </p:txBody>
      </p:sp>
      <p:sp>
        <p:nvSpPr>
          <p:cNvPr id="16" name="Rectangle 15">
            <a:hlinkClick r:id="rId7" action="ppaction://hlinksldjump"/>
            <a:extLst>
              <a:ext uri="{FF2B5EF4-FFF2-40B4-BE49-F238E27FC236}">
                <a16:creationId xmlns:a16="http://schemas.microsoft.com/office/drawing/2014/main" xmlns="" id="{A87F829B-486F-E132-6CEF-979F877B1CFD}"/>
              </a:ext>
            </a:extLst>
          </p:cNvPr>
          <p:cNvSpPr/>
          <p:nvPr/>
        </p:nvSpPr>
        <p:spPr>
          <a:xfrm>
            <a:off x="680434" y="4943514"/>
            <a:ext cx="9659155" cy="502276"/>
          </a:xfrm>
          <a:prstGeom prst="rect">
            <a:avLst/>
          </a:prstGeom>
          <a:solidFill>
            <a:schemeClr val="accent4">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La durée de vie et l'usure des ECME sont estimés (obsolescence)</a:t>
            </a:r>
          </a:p>
        </p:txBody>
      </p:sp>
      <p:sp>
        <p:nvSpPr>
          <p:cNvPr id="17" name="Organigramme : Document 16">
            <a:extLst>
              <a:ext uri="{FF2B5EF4-FFF2-40B4-BE49-F238E27FC236}">
                <a16:creationId xmlns:a16="http://schemas.microsoft.com/office/drawing/2014/main" xmlns="" id="{82E43958-F565-EFD8-7D77-A7EDA88E9B06}"/>
              </a:ext>
            </a:extLst>
          </p:cNvPr>
          <p:cNvSpPr/>
          <p:nvPr/>
        </p:nvSpPr>
        <p:spPr>
          <a:xfrm>
            <a:off x="770586" y="4827604"/>
            <a:ext cx="1133341" cy="365125"/>
          </a:xfrm>
          <a:prstGeom prst="flowChartDocument">
            <a:avLst/>
          </a:prstGeom>
          <a:solidFill>
            <a:srgbClr val="FFC000"/>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6</a:t>
            </a:r>
          </a:p>
        </p:txBody>
      </p:sp>
      <p:sp>
        <p:nvSpPr>
          <p:cNvPr id="18" name="Rectangle 17">
            <a:hlinkClick r:id="rId8" action="ppaction://hlinksldjump"/>
            <a:extLst>
              <a:ext uri="{FF2B5EF4-FFF2-40B4-BE49-F238E27FC236}">
                <a16:creationId xmlns:a16="http://schemas.microsoft.com/office/drawing/2014/main" xmlns="" id="{ACC2981A-C859-DAB0-CFA6-D796D9145178}"/>
              </a:ext>
            </a:extLst>
          </p:cNvPr>
          <p:cNvSpPr/>
          <p:nvPr/>
        </p:nvSpPr>
        <p:spPr>
          <a:xfrm>
            <a:off x="680434" y="5707887"/>
            <a:ext cx="9659155" cy="502276"/>
          </a:xfrm>
          <a:prstGeom prst="rect">
            <a:avLst/>
          </a:prstGeom>
          <a:solidFill>
            <a:schemeClr val="accent4">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tx1"/>
                </a:solidFill>
              </a:rPr>
              <a:t>Le plan d'investissement pluriannuel et le renouvellement des ECME est réalisé</a:t>
            </a:r>
          </a:p>
        </p:txBody>
      </p:sp>
      <p:sp>
        <p:nvSpPr>
          <p:cNvPr id="19" name="Organigramme : Document 18">
            <a:extLst>
              <a:ext uri="{FF2B5EF4-FFF2-40B4-BE49-F238E27FC236}">
                <a16:creationId xmlns:a16="http://schemas.microsoft.com/office/drawing/2014/main" xmlns="" id="{B09EB3B8-5F41-3E52-30F2-660577E4BDD2}"/>
              </a:ext>
            </a:extLst>
          </p:cNvPr>
          <p:cNvSpPr/>
          <p:nvPr/>
        </p:nvSpPr>
        <p:spPr>
          <a:xfrm>
            <a:off x="770586" y="5591977"/>
            <a:ext cx="1133341" cy="365125"/>
          </a:xfrm>
          <a:prstGeom prst="flowChartDocument">
            <a:avLst/>
          </a:prstGeom>
          <a:solidFill>
            <a:srgbClr val="FFC000"/>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7</a:t>
            </a:r>
          </a:p>
        </p:txBody>
      </p:sp>
      <p:pic>
        <p:nvPicPr>
          <p:cNvPr id="20" name="Picture 7" descr="Logo">
            <a:extLst>
              <a:ext uri="{FF2B5EF4-FFF2-40B4-BE49-F238E27FC236}">
                <a16:creationId xmlns:a16="http://schemas.microsoft.com/office/drawing/2014/main" xmlns="" id="{7C655B75-E65B-E8B9-379D-C588AE34A195}"/>
              </a:ext>
            </a:extLst>
          </p:cNvPr>
          <p:cNvPicPr>
            <a:picLocks noChangeAspect="1" noChangeArrowheads="1"/>
          </p:cNvPicPr>
          <p:nvPr/>
        </p:nvPicPr>
        <p:blipFill>
          <a:blip r:embed="rId9"/>
          <a:srcRect/>
          <a:stretch>
            <a:fillRect/>
          </a:stretch>
        </p:blipFill>
        <p:spPr bwMode="auto">
          <a:xfrm>
            <a:off x="10419616" y="161612"/>
            <a:ext cx="1570008" cy="608654"/>
          </a:xfrm>
          <a:prstGeom prst="rect">
            <a:avLst/>
          </a:prstGeom>
          <a:noFill/>
          <a:ln w="9525">
            <a:noFill/>
            <a:miter lim="800000"/>
            <a:headEnd/>
            <a:tailEnd/>
          </a:ln>
        </p:spPr>
      </p:pic>
    </p:spTree>
    <p:extLst>
      <p:ext uri="{BB962C8B-B14F-4D97-AF65-F5344CB8AC3E}">
        <p14:creationId xmlns:p14="http://schemas.microsoft.com/office/powerpoint/2010/main" xmlns="" val="66296677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3662</TotalTime>
  <Words>2294</Words>
  <Application>Microsoft Office PowerPoint</Application>
  <PresentationFormat>Personnalisé</PresentationFormat>
  <Paragraphs>264</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Bonjour</dc:creator>
  <cp:lastModifiedBy>Bonjour</cp:lastModifiedBy>
  <cp:revision>115</cp:revision>
  <dcterms:created xsi:type="dcterms:W3CDTF">2023-02-28T15:36:39Z</dcterms:created>
  <dcterms:modified xsi:type="dcterms:W3CDTF">2023-04-13T08:19:44Z</dcterms:modified>
</cp:coreProperties>
</file>