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5B59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1301" y="-67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D1ED10-4AE3-4750-98B8-C08D4BF9D1E5}" type="doc">
      <dgm:prSet loTypeId="urn:microsoft.com/office/officeart/2005/8/layout/cycle5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3A82A465-AE07-4311-8941-9CB6A65D8C16}">
      <dgm:prSet phldrT="[Texte]"/>
      <dgm:spPr>
        <a:solidFill>
          <a:srgbClr val="ED7D31"/>
        </a:solidFill>
      </dgm:spPr>
      <dgm:t>
        <a:bodyPr/>
        <a:lstStyle/>
        <a:p>
          <a:r>
            <a:rPr lang="fr-FR" dirty="0"/>
            <a:t>1.Dispositifs médicaux en panne</a:t>
          </a:r>
        </a:p>
      </dgm:t>
    </dgm:pt>
    <dgm:pt modelId="{00F02348-A264-4EE0-A2CF-D1BA3A09EA4C}" type="parTrans" cxnId="{5C518814-CA55-49EE-818E-0F7C889AFDA4}">
      <dgm:prSet/>
      <dgm:spPr/>
      <dgm:t>
        <a:bodyPr/>
        <a:lstStyle/>
        <a:p>
          <a:endParaRPr lang="fr-FR"/>
        </a:p>
      </dgm:t>
    </dgm:pt>
    <dgm:pt modelId="{8740901F-2A85-4A15-B7DE-6801DF1FCFCD}" type="sibTrans" cxnId="{5C518814-CA55-49EE-818E-0F7C889AFDA4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fr-FR"/>
        </a:p>
      </dgm:t>
    </dgm:pt>
    <dgm:pt modelId="{CC4EC5C7-7E44-43A5-A972-C8F3923A5AB5}">
      <dgm:prSet phldrT="[Texte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sz="1400" dirty="0"/>
            <a:t>2.Quel service de soins choisir ?</a:t>
          </a:r>
        </a:p>
      </dgm:t>
    </dgm:pt>
    <dgm:pt modelId="{E1839062-70E0-43EA-A219-CEAF76B5A781}" type="parTrans" cxnId="{B300FFCE-B05F-4ADC-AEA8-9000DA408D70}">
      <dgm:prSet/>
      <dgm:spPr/>
      <dgm:t>
        <a:bodyPr/>
        <a:lstStyle/>
        <a:p>
          <a:endParaRPr lang="fr-FR"/>
        </a:p>
      </dgm:t>
    </dgm:pt>
    <dgm:pt modelId="{26C7A4EE-BB47-4313-B1BB-779F4E36A242}" type="sibTrans" cxnId="{B300FFCE-B05F-4ADC-AEA8-9000DA408D70}">
      <dgm:prSet>
        <dgm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fr-FR"/>
        </a:p>
      </dgm:t>
    </dgm:pt>
    <dgm:pt modelId="{87A224ED-7CA2-4353-BC94-0CA9C403A518}">
      <dgm:prSet phldrT="[Texte]" custT="1"/>
      <dgm:spPr>
        <a:solidFill>
          <a:srgbClr val="7030A0"/>
        </a:solidFill>
      </dgm:spPr>
      <dgm:t>
        <a:bodyPr/>
        <a:lstStyle/>
        <a:p>
          <a:r>
            <a:rPr lang="fr-FR" sz="1400" dirty="0"/>
            <a:t>3.Quel dispositif choisir ?</a:t>
          </a:r>
        </a:p>
      </dgm:t>
    </dgm:pt>
    <dgm:pt modelId="{7BF76B7F-F48A-4806-B173-94A271F06E5B}" type="parTrans" cxnId="{E89C5693-4D61-415E-A4DB-D89ABF08A15B}">
      <dgm:prSet/>
      <dgm:spPr/>
      <dgm:t>
        <a:bodyPr/>
        <a:lstStyle/>
        <a:p>
          <a:endParaRPr lang="fr-FR"/>
        </a:p>
      </dgm:t>
    </dgm:pt>
    <dgm:pt modelId="{220D73B5-C4FE-4421-B325-EB0A99A6BD15}" type="sibTrans" cxnId="{E89C5693-4D61-415E-A4DB-D89ABF08A15B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>
        <a:ln>
          <a:solidFill>
            <a:srgbClr val="7030A0"/>
          </a:solidFill>
        </a:ln>
      </dgm:spPr>
      <dgm:t>
        <a:bodyPr/>
        <a:lstStyle/>
        <a:p>
          <a:endParaRPr lang="fr-FR"/>
        </a:p>
      </dgm:t>
    </dgm:pt>
    <dgm:pt modelId="{4501814D-91B7-4DBF-86CC-673C6C359513}">
      <dgm:prSet phldrT="[Texte]" custT="1"/>
      <dgm:spPr>
        <a:solidFill>
          <a:srgbClr val="5B9BD5"/>
        </a:solidFill>
      </dgm:spPr>
      <dgm:t>
        <a:bodyPr/>
        <a:lstStyle/>
        <a:p>
          <a:r>
            <a:rPr lang="fr-FR" sz="1400" dirty="0"/>
            <a:t>4.Une Vidéo +</a:t>
          </a:r>
        </a:p>
        <a:p>
          <a:r>
            <a:rPr lang="fr-FR" sz="1400" dirty="0"/>
            <a:t>Une Fiche réflexe</a:t>
          </a:r>
        </a:p>
      </dgm:t>
    </dgm:pt>
    <dgm:pt modelId="{3254C86F-456A-4695-A260-00C8D85595A0}" type="parTrans" cxnId="{277679BF-2E9D-477D-88A2-3102179046B9}">
      <dgm:prSet/>
      <dgm:spPr/>
      <dgm:t>
        <a:bodyPr/>
        <a:lstStyle/>
        <a:p>
          <a:endParaRPr lang="fr-FR"/>
        </a:p>
      </dgm:t>
    </dgm:pt>
    <dgm:pt modelId="{D00F0B97-6459-43CA-8DA7-CC6559C9C668}" type="sibTrans" cxnId="{277679BF-2E9D-477D-88A2-3102179046B9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fr-FR"/>
        </a:p>
      </dgm:t>
    </dgm:pt>
    <dgm:pt modelId="{7A9EA0E7-E271-4BFC-9D3E-6A937EF96FBB}">
      <dgm:prSet phldrT="[Texte]"/>
      <dgm:spPr/>
      <dgm:t>
        <a:bodyPr/>
        <a:lstStyle/>
        <a:p>
          <a:r>
            <a:rPr lang="fr-FR" dirty="0"/>
            <a:t>5.Amélioration continue</a:t>
          </a:r>
        </a:p>
      </dgm:t>
    </dgm:pt>
    <dgm:pt modelId="{4778B490-05F0-4AE3-8E9D-9EE8C313FEF5}" type="parTrans" cxnId="{75695CD5-1A64-4325-B0B4-046AAF3871DD}">
      <dgm:prSet/>
      <dgm:spPr/>
      <dgm:t>
        <a:bodyPr/>
        <a:lstStyle/>
        <a:p>
          <a:endParaRPr lang="fr-FR"/>
        </a:p>
      </dgm:t>
    </dgm:pt>
    <dgm:pt modelId="{9495DA88-9E7E-4DF8-90F3-83BDFF00E52C}" type="sibTrans" cxnId="{75695CD5-1A64-4325-B0B4-046AAF3871DD}">
      <dgm:prSet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fr-FR"/>
        </a:p>
      </dgm:t>
    </dgm:pt>
    <dgm:pt modelId="{3E1D7D3C-4540-4D9C-A2A5-1393C3920017}" type="pres">
      <dgm:prSet presAssocID="{C1D1ED10-4AE3-4750-98B8-C08D4BF9D1E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F1294D6-A304-43A7-BB95-0E6BC9A955BB}" type="pres">
      <dgm:prSet presAssocID="{3A82A465-AE07-4311-8941-9CB6A65D8C16}" presName="node" presStyleLbl="node1" presStyleIdx="0" presStyleCnt="5" custScaleX="124615" custScaleY="10370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BA4EC4-EE01-4456-BAB1-654635F2A253}" type="pres">
      <dgm:prSet presAssocID="{3A82A465-AE07-4311-8941-9CB6A65D8C16}" presName="spNode" presStyleCnt="0"/>
      <dgm:spPr/>
    </dgm:pt>
    <dgm:pt modelId="{93E6459E-7CA5-438A-AEED-869E0F61B0A1}" type="pres">
      <dgm:prSet presAssocID="{8740901F-2A85-4A15-B7DE-6801DF1FCFCD}" presName="sibTrans" presStyleLbl="sibTrans1D1" presStyleIdx="0" presStyleCnt="5"/>
      <dgm:spPr/>
      <dgm:t>
        <a:bodyPr/>
        <a:lstStyle/>
        <a:p>
          <a:endParaRPr lang="fr-FR"/>
        </a:p>
      </dgm:t>
    </dgm:pt>
    <dgm:pt modelId="{8FA22AA3-B3AC-462B-A452-96BCF4B1A9A4}" type="pres">
      <dgm:prSet presAssocID="{CC4EC5C7-7E44-43A5-A972-C8F3923A5AB5}" presName="node" presStyleLbl="node1" presStyleIdx="1" presStyleCnt="5" custScaleX="122013" custScaleY="10178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0FFC57-B6D9-40FB-8223-4295901BCF3A}" type="pres">
      <dgm:prSet presAssocID="{CC4EC5C7-7E44-43A5-A972-C8F3923A5AB5}" presName="spNode" presStyleCnt="0"/>
      <dgm:spPr/>
    </dgm:pt>
    <dgm:pt modelId="{B571FB5B-C54A-43DC-BAE8-9EC8A404C318}" type="pres">
      <dgm:prSet presAssocID="{26C7A4EE-BB47-4313-B1BB-779F4E36A242}" presName="sibTrans" presStyleLbl="sibTrans1D1" presStyleIdx="1" presStyleCnt="5"/>
      <dgm:spPr/>
      <dgm:t>
        <a:bodyPr/>
        <a:lstStyle/>
        <a:p>
          <a:endParaRPr lang="fr-FR"/>
        </a:p>
      </dgm:t>
    </dgm:pt>
    <dgm:pt modelId="{065E1F41-8C16-4104-A938-F2EA0E837147}" type="pres">
      <dgm:prSet presAssocID="{87A224ED-7CA2-4353-BC94-0CA9C403A518}" presName="node" presStyleLbl="node1" presStyleIdx="2" presStyleCnt="5" custScaleX="109706" custScaleY="103044" custRadScaleRad="103994" custRadScaleInc="-342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2A773B-05EC-4E7E-A4DA-28E61102C515}" type="pres">
      <dgm:prSet presAssocID="{87A224ED-7CA2-4353-BC94-0CA9C403A518}" presName="spNode" presStyleCnt="0"/>
      <dgm:spPr/>
    </dgm:pt>
    <dgm:pt modelId="{14B6FE8A-5A93-4E28-A7BA-1B35550302DC}" type="pres">
      <dgm:prSet presAssocID="{220D73B5-C4FE-4421-B325-EB0A99A6BD15}" presName="sibTrans" presStyleLbl="sibTrans1D1" presStyleIdx="2" presStyleCnt="5"/>
      <dgm:spPr/>
      <dgm:t>
        <a:bodyPr/>
        <a:lstStyle/>
        <a:p>
          <a:endParaRPr lang="fr-FR"/>
        </a:p>
      </dgm:t>
    </dgm:pt>
    <dgm:pt modelId="{C3909018-F444-4A83-9F46-4C4B50AEBE0C}" type="pres">
      <dgm:prSet presAssocID="{4501814D-91B7-4DBF-86CC-673C6C359513}" presName="node" presStyleLbl="node1" presStyleIdx="3" presStyleCnt="5" custScaleX="127337" custScaleY="105392" custRadScaleRad="98265" custRadScaleInc="186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FC3A97E-3F38-4BB1-B440-B89DC606C786}" type="pres">
      <dgm:prSet presAssocID="{4501814D-91B7-4DBF-86CC-673C6C359513}" presName="spNode" presStyleCnt="0"/>
      <dgm:spPr/>
    </dgm:pt>
    <dgm:pt modelId="{4F5CAB2A-B847-4A7E-90D8-E73E846EDB70}" type="pres">
      <dgm:prSet presAssocID="{D00F0B97-6459-43CA-8DA7-CC6559C9C668}" presName="sibTrans" presStyleLbl="sibTrans1D1" presStyleIdx="3" presStyleCnt="5"/>
      <dgm:spPr/>
      <dgm:t>
        <a:bodyPr/>
        <a:lstStyle/>
        <a:p>
          <a:endParaRPr lang="fr-FR"/>
        </a:p>
      </dgm:t>
    </dgm:pt>
    <dgm:pt modelId="{3576808D-F917-4C0F-8E54-EB8D8A3E1810}" type="pres">
      <dgm:prSet presAssocID="{7A9EA0E7-E271-4BFC-9D3E-6A937EF96FBB}" presName="node" presStyleLbl="node1" presStyleIdx="4" presStyleCnt="5" custScaleX="111973" custScaleY="1030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DA2B33-B0A7-47E1-B76D-3EC0EEA0E3F1}" type="pres">
      <dgm:prSet presAssocID="{7A9EA0E7-E271-4BFC-9D3E-6A937EF96FBB}" presName="spNode" presStyleCnt="0"/>
      <dgm:spPr/>
    </dgm:pt>
    <dgm:pt modelId="{F2C66F7B-012A-4B0C-BDDE-50A489B93EDE}" type="pres">
      <dgm:prSet presAssocID="{9495DA88-9E7E-4DF8-90F3-83BDFF00E52C}" presName="sibTrans" presStyleLbl="sibTrans1D1" presStyleIdx="4" presStyleCnt="5"/>
      <dgm:spPr/>
      <dgm:t>
        <a:bodyPr/>
        <a:lstStyle/>
        <a:p>
          <a:endParaRPr lang="fr-FR"/>
        </a:p>
      </dgm:t>
    </dgm:pt>
  </dgm:ptLst>
  <dgm:cxnLst>
    <dgm:cxn modelId="{7A0A6041-6D91-4F69-A0C9-ABABD8E7E2AB}" type="presOf" srcId="{C1D1ED10-4AE3-4750-98B8-C08D4BF9D1E5}" destId="{3E1D7D3C-4540-4D9C-A2A5-1393C3920017}" srcOrd="0" destOrd="0" presId="urn:microsoft.com/office/officeart/2005/8/layout/cycle5"/>
    <dgm:cxn modelId="{A00385C5-F609-4C7F-B119-A7E1B76ECE55}" type="presOf" srcId="{CC4EC5C7-7E44-43A5-A972-C8F3923A5AB5}" destId="{8FA22AA3-B3AC-462B-A452-96BCF4B1A9A4}" srcOrd="0" destOrd="0" presId="urn:microsoft.com/office/officeart/2005/8/layout/cycle5"/>
    <dgm:cxn modelId="{815CC509-8B18-4059-A3DA-FC280875BB82}" type="presOf" srcId="{3A82A465-AE07-4311-8941-9CB6A65D8C16}" destId="{CF1294D6-A304-43A7-BB95-0E6BC9A955BB}" srcOrd="0" destOrd="0" presId="urn:microsoft.com/office/officeart/2005/8/layout/cycle5"/>
    <dgm:cxn modelId="{60C8A3F7-068B-43ED-9E3C-05F2D110A0BA}" type="presOf" srcId="{220D73B5-C4FE-4421-B325-EB0A99A6BD15}" destId="{14B6FE8A-5A93-4E28-A7BA-1B35550302DC}" srcOrd="0" destOrd="0" presId="urn:microsoft.com/office/officeart/2005/8/layout/cycle5"/>
    <dgm:cxn modelId="{B300FFCE-B05F-4ADC-AEA8-9000DA408D70}" srcId="{C1D1ED10-4AE3-4750-98B8-C08D4BF9D1E5}" destId="{CC4EC5C7-7E44-43A5-A972-C8F3923A5AB5}" srcOrd="1" destOrd="0" parTransId="{E1839062-70E0-43EA-A219-CEAF76B5A781}" sibTransId="{26C7A4EE-BB47-4313-B1BB-779F4E36A242}"/>
    <dgm:cxn modelId="{E907066B-CE22-43BD-ABFA-087C800E0C4B}" type="presOf" srcId="{D00F0B97-6459-43CA-8DA7-CC6559C9C668}" destId="{4F5CAB2A-B847-4A7E-90D8-E73E846EDB70}" srcOrd="0" destOrd="0" presId="urn:microsoft.com/office/officeart/2005/8/layout/cycle5"/>
    <dgm:cxn modelId="{32222C79-41BD-4A14-BCE9-D635DAD1F6C7}" type="presOf" srcId="{87A224ED-7CA2-4353-BC94-0CA9C403A518}" destId="{065E1F41-8C16-4104-A938-F2EA0E837147}" srcOrd="0" destOrd="0" presId="urn:microsoft.com/office/officeart/2005/8/layout/cycle5"/>
    <dgm:cxn modelId="{5C518814-CA55-49EE-818E-0F7C889AFDA4}" srcId="{C1D1ED10-4AE3-4750-98B8-C08D4BF9D1E5}" destId="{3A82A465-AE07-4311-8941-9CB6A65D8C16}" srcOrd="0" destOrd="0" parTransId="{00F02348-A264-4EE0-A2CF-D1BA3A09EA4C}" sibTransId="{8740901F-2A85-4A15-B7DE-6801DF1FCFCD}"/>
    <dgm:cxn modelId="{277679BF-2E9D-477D-88A2-3102179046B9}" srcId="{C1D1ED10-4AE3-4750-98B8-C08D4BF9D1E5}" destId="{4501814D-91B7-4DBF-86CC-673C6C359513}" srcOrd="3" destOrd="0" parTransId="{3254C86F-456A-4695-A260-00C8D85595A0}" sibTransId="{D00F0B97-6459-43CA-8DA7-CC6559C9C668}"/>
    <dgm:cxn modelId="{75695CD5-1A64-4325-B0B4-046AAF3871DD}" srcId="{C1D1ED10-4AE3-4750-98B8-C08D4BF9D1E5}" destId="{7A9EA0E7-E271-4BFC-9D3E-6A937EF96FBB}" srcOrd="4" destOrd="0" parTransId="{4778B490-05F0-4AE3-8E9D-9EE8C313FEF5}" sibTransId="{9495DA88-9E7E-4DF8-90F3-83BDFF00E52C}"/>
    <dgm:cxn modelId="{E89C5693-4D61-415E-A4DB-D89ABF08A15B}" srcId="{C1D1ED10-4AE3-4750-98B8-C08D4BF9D1E5}" destId="{87A224ED-7CA2-4353-BC94-0CA9C403A518}" srcOrd="2" destOrd="0" parTransId="{7BF76B7F-F48A-4806-B173-94A271F06E5B}" sibTransId="{220D73B5-C4FE-4421-B325-EB0A99A6BD15}"/>
    <dgm:cxn modelId="{50275820-A7AA-432F-BD7A-DE6D2E93B569}" type="presOf" srcId="{4501814D-91B7-4DBF-86CC-673C6C359513}" destId="{C3909018-F444-4A83-9F46-4C4B50AEBE0C}" srcOrd="0" destOrd="0" presId="urn:microsoft.com/office/officeart/2005/8/layout/cycle5"/>
    <dgm:cxn modelId="{1FF091A4-0536-4562-AEF9-FDA88D37B1D3}" type="presOf" srcId="{26C7A4EE-BB47-4313-B1BB-779F4E36A242}" destId="{B571FB5B-C54A-43DC-BAE8-9EC8A404C318}" srcOrd="0" destOrd="0" presId="urn:microsoft.com/office/officeart/2005/8/layout/cycle5"/>
    <dgm:cxn modelId="{1B779400-B1C4-4A51-B75B-86095E9EB304}" type="presOf" srcId="{8740901F-2A85-4A15-B7DE-6801DF1FCFCD}" destId="{93E6459E-7CA5-438A-AEED-869E0F61B0A1}" srcOrd="0" destOrd="0" presId="urn:microsoft.com/office/officeart/2005/8/layout/cycle5"/>
    <dgm:cxn modelId="{D3D9C414-3EF1-45E6-B3D7-91DD99F30AB8}" type="presOf" srcId="{9495DA88-9E7E-4DF8-90F3-83BDFF00E52C}" destId="{F2C66F7B-012A-4B0C-BDDE-50A489B93EDE}" srcOrd="0" destOrd="0" presId="urn:microsoft.com/office/officeart/2005/8/layout/cycle5"/>
    <dgm:cxn modelId="{29217B3C-85E0-4F8D-8148-250BD13E1A70}" type="presOf" srcId="{7A9EA0E7-E271-4BFC-9D3E-6A937EF96FBB}" destId="{3576808D-F917-4C0F-8E54-EB8D8A3E1810}" srcOrd="0" destOrd="0" presId="urn:microsoft.com/office/officeart/2005/8/layout/cycle5"/>
    <dgm:cxn modelId="{677CCBB4-8B3C-4852-9E77-CD6D13BED44C}" type="presParOf" srcId="{3E1D7D3C-4540-4D9C-A2A5-1393C3920017}" destId="{CF1294D6-A304-43A7-BB95-0E6BC9A955BB}" srcOrd="0" destOrd="0" presId="urn:microsoft.com/office/officeart/2005/8/layout/cycle5"/>
    <dgm:cxn modelId="{405273A4-558B-41BA-998F-D1F9AF68EE97}" type="presParOf" srcId="{3E1D7D3C-4540-4D9C-A2A5-1393C3920017}" destId="{BABA4EC4-EE01-4456-BAB1-654635F2A253}" srcOrd="1" destOrd="0" presId="urn:microsoft.com/office/officeart/2005/8/layout/cycle5"/>
    <dgm:cxn modelId="{E00DCFD7-9CF1-4762-98D2-B9D64157A012}" type="presParOf" srcId="{3E1D7D3C-4540-4D9C-A2A5-1393C3920017}" destId="{93E6459E-7CA5-438A-AEED-869E0F61B0A1}" srcOrd="2" destOrd="0" presId="urn:microsoft.com/office/officeart/2005/8/layout/cycle5"/>
    <dgm:cxn modelId="{FC3AC5E3-422D-4277-9A35-441CE83F8BD5}" type="presParOf" srcId="{3E1D7D3C-4540-4D9C-A2A5-1393C3920017}" destId="{8FA22AA3-B3AC-462B-A452-96BCF4B1A9A4}" srcOrd="3" destOrd="0" presId="urn:microsoft.com/office/officeart/2005/8/layout/cycle5"/>
    <dgm:cxn modelId="{E0D399E3-0CBE-45A3-8C9A-599E5B57B3C3}" type="presParOf" srcId="{3E1D7D3C-4540-4D9C-A2A5-1393C3920017}" destId="{8D0FFC57-B6D9-40FB-8223-4295901BCF3A}" srcOrd="4" destOrd="0" presId="urn:microsoft.com/office/officeart/2005/8/layout/cycle5"/>
    <dgm:cxn modelId="{6963DFEB-B526-4929-A3FF-47712E1088B8}" type="presParOf" srcId="{3E1D7D3C-4540-4D9C-A2A5-1393C3920017}" destId="{B571FB5B-C54A-43DC-BAE8-9EC8A404C318}" srcOrd="5" destOrd="0" presId="urn:microsoft.com/office/officeart/2005/8/layout/cycle5"/>
    <dgm:cxn modelId="{713C08D8-20FC-4B84-878F-8A3F0CE0E2CF}" type="presParOf" srcId="{3E1D7D3C-4540-4D9C-A2A5-1393C3920017}" destId="{065E1F41-8C16-4104-A938-F2EA0E837147}" srcOrd="6" destOrd="0" presId="urn:microsoft.com/office/officeart/2005/8/layout/cycle5"/>
    <dgm:cxn modelId="{6A8CAC73-58A7-409F-BDEB-BADE81F05808}" type="presParOf" srcId="{3E1D7D3C-4540-4D9C-A2A5-1393C3920017}" destId="{D12A773B-05EC-4E7E-A4DA-28E61102C515}" srcOrd="7" destOrd="0" presId="urn:microsoft.com/office/officeart/2005/8/layout/cycle5"/>
    <dgm:cxn modelId="{58707B94-56DE-45E2-812B-0606C69E7122}" type="presParOf" srcId="{3E1D7D3C-4540-4D9C-A2A5-1393C3920017}" destId="{14B6FE8A-5A93-4E28-A7BA-1B35550302DC}" srcOrd="8" destOrd="0" presId="urn:microsoft.com/office/officeart/2005/8/layout/cycle5"/>
    <dgm:cxn modelId="{4F9EA522-BB5F-4D95-B676-D2A5311F21DD}" type="presParOf" srcId="{3E1D7D3C-4540-4D9C-A2A5-1393C3920017}" destId="{C3909018-F444-4A83-9F46-4C4B50AEBE0C}" srcOrd="9" destOrd="0" presId="urn:microsoft.com/office/officeart/2005/8/layout/cycle5"/>
    <dgm:cxn modelId="{8E97EF10-C78C-4AFE-9D4F-97A11EDE6B74}" type="presParOf" srcId="{3E1D7D3C-4540-4D9C-A2A5-1393C3920017}" destId="{6FC3A97E-3F38-4BB1-B440-B89DC606C786}" srcOrd="10" destOrd="0" presId="urn:microsoft.com/office/officeart/2005/8/layout/cycle5"/>
    <dgm:cxn modelId="{C125CA81-401F-4678-B76C-1F216EAED531}" type="presParOf" srcId="{3E1D7D3C-4540-4D9C-A2A5-1393C3920017}" destId="{4F5CAB2A-B847-4A7E-90D8-E73E846EDB70}" srcOrd="11" destOrd="0" presId="urn:microsoft.com/office/officeart/2005/8/layout/cycle5"/>
    <dgm:cxn modelId="{6EBD449D-E1D3-4799-B400-34F5B0934C75}" type="presParOf" srcId="{3E1D7D3C-4540-4D9C-A2A5-1393C3920017}" destId="{3576808D-F917-4C0F-8E54-EB8D8A3E1810}" srcOrd="12" destOrd="0" presId="urn:microsoft.com/office/officeart/2005/8/layout/cycle5"/>
    <dgm:cxn modelId="{6A517C21-84E9-4FB8-8C87-A4E3F767085F}" type="presParOf" srcId="{3E1D7D3C-4540-4D9C-A2A5-1393C3920017}" destId="{D9DA2B33-B0A7-47E1-B76D-3EC0EEA0E3F1}" srcOrd="13" destOrd="0" presId="urn:microsoft.com/office/officeart/2005/8/layout/cycle5"/>
    <dgm:cxn modelId="{CEA77823-7EA0-4B60-9D6C-3A4D9B9CD78A}" type="presParOf" srcId="{3E1D7D3C-4540-4D9C-A2A5-1393C3920017}" destId="{F2C66F7B-012A-4B0C-BDDE-50A489B93EDE}" srcOrd="14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1294D6-A304-43A7-BB95-0E6BC9A955BB}">
      <dsp:nvSpPr>
        <dsp:cNvPr id="0" name=""/>
        <dsp:cNvSpPr/>
      </dsp:nvSpPr>
      <dsp:spPr>
        <a:xfrm>
          <a:off x="1533728" y="-5869"/>
          <a:ext cx="1480194" cy="800692"/>
        </a:xfrm>
        <a:prstGeom prst="roundRect">
          <a:avLst/>
        </a:prstGeom>
        <a:solidFill>
          <a:srgbClr val="ED7D3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1.Dispositifs médicaux en panne</a:t>
          </a:r>
        </a:p>
      </dsp:txBody>
      <dsp:txXfrm>
        <a:off x="1572815" y="33218"/>
        <a:ext cx="1402020" cy="722518"/>
      </dsp:txXfrm>
    </dsp:sp>
    <dsp:sp modelId="{93E6459E-7CA5-438A-AEED-869E0F61B0A1}">
      <dsp:nvSpPr>
        <dsp:cNvPr id="0" name=""/>
        <dsp:cNvSpPr/>
      </dsp:nvSpPr>
      <dsp:spPr>
        <a:xfrm>
          <a:off x="728238" y="394476"/>
          <a:ext cx="3091174" cy="3091174"/>
        </a:xfrm>
        <a:custGeom>
          <a:avLst/>
          <a:gdLst/>
          <a:ahLst/>
          <a:cxnLst/>
          <a:rect l="0" t="0" r="0" b="0"/>
          <a:pathLst>
            <a:path>
              <a:moveTo>
                <a:pt x="2409456" y="263959"/>
              </a:moveTo>
              <a:arcTo wR="1545587" hR="1545587" stAng="18238894" swAng="982007"/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  <a:miter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8FA22AA3-B3AC-462B-A452-96BCF4B1A9A4}">
      <dsp:nvSpPr>
        <dsp:cNvPr id="0" name=""/>
        <dsp:cNvSpPr/>
      </dsp:nvSpPr>
      <dsp:spPr>
        <a:xfrm>
          <a:off x="3019122" y="1069528"/>
          <a:ext cx="1449287" cy="785845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2.Quel service de soins choisir ?</a:t>
          </a:r>
        </a:p>
      </dsp:txBody>
      <dsp:txXfrm>
        <a:off x="3057484" y="1107890"/>
        <a:ext cx="1372563" cy="709121"/>
      </dsp:txXfrm>
    </dsp:sp>
    <dsp:sp modelId="{B571FB5B-C54A-43DC-BAE8-9EC8A404C318}">
      <dsp:nvSpPr>
        <dsp:cNvPr id="0" name=""/>
        <dsp:cNvSpPr/>
      </dsp:nvSpPr>
      <dsp:spPr>
        <a:xfrm>
          <a:off x="739215" y="512108"/>
          <a:ext cx="3091174" cy="3091174"/>
        </a:xfrm>
        <a:custGeom>
          <a:avLst/>
          <a:gdLst/>
          <a:ahLst/>
          <a:cxnLst/>
          <a:rect l="0" t="0" r="0" b="0"/>
          <a:pathLst>
            <a:path>
              <a:moveTo>
                <a:pt x="3090815" y="1512276"/>
              </a:moveTo>
              <a:arcTo wR="1545587" hR="1545587" stAng="21525903" swAng="1156114"/>
            </a:path>
          </a:pathLst>
        </a:custGeom>
        <a:noFill/>
        <a:ln w="38100" cap="flat" cmpd="sng" algn="ctr">
          <a:solidFill>
            <a:schemeClr val="accent3"/>
          </a:solidFill>
          <a:prstDash val="solid"/>
          <a:miter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3"/>
        </a:lnRef>
        <a:fillRef idx="0">
          <a:schemeClr val="accent3"/>
        </a:fillRef>
        <a:effectRef idx="2">
          <a:schemeClr val="accent3"/>
        </a:effectRef>
        <a:fontRef idx="minor">
          <a:schemeClr val="tx1"/>
        </a:fontRef>
      </dsp:style>
    </dsp:sp>
    <dsp:sp modelId="{065E1F41-8C16-4104-A938-F2EA0E837147}">
      <dsp:nvSpPr>
        <dsp:cNvPr id="0" name=""/>
        <dsp:cNvSpPr/>
      </dsp:nvSpPr>
      <dsp:spPr>
        <a:xfrm>
          <a:off x="2743198" y="2694228"/>
          <a:ext cx="1303103" cy="795581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3.Quel dispositif choisir ?</a:t>
          </a:r>
        </a:p>
      </dsp:txBody>
      <dsp:txXfrm>
        <a:off x="2782035" y="2733065"/>
        <a:ext cx="1225429" cy="717907"/>
      </dsp:txXfrm>
    </dsp:sp>
    <dsp:sp modelId="{14B6FE8A-5A93-4E28-A7BA-1B35550302DC}">
      <dsp:nvSpPr>
        <dsp:cNvPr id="0" name=""/>
        <dsp:cNvSpPr/>
      </dsp:nvSpPr>
      <dsp:spPr>
        <a:xfrm>
          <a:off x="925438" y="410300"/>
          <a:ext cx="3091174" cy="3091174"/>
        </a:xfrm>
        <a:custGeom>
          <a:avLst/>
          <a:gdLst/>
          <a:ahLst/>
          <a:cxnLst/>
          <a:rect l="0" t="0" r="0" b="0"/>
          <a:pathLst>
            <a:path>
              <a:moveTo>
                <a:pt x="1679045" y="3085402"/>
              </a:moveTo>
              <a:arcTo wR="1545587" hR="1545587" stAng="5102789" swAng="947632"/>
            </a:path>
          </a:pathLst>
        </a:custGeom>
        <a:noFill/>
        <a:ln w="38100" cap="flat" cmpd="sng" algn="ctr">
          <a:solidFill>
            <a:srgbClr val="7030A0"/>
          </a:solidFill>
          <a:prstDash val="solid"/>
          <a:miter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4"/>
        </a:lnRef>
        <a:fillRef idx="0">
          <a:schemeClr val="accent4"/>
        </a:fillRef>
        <a:effectRef idx="2">
          <a:schemeClr val="accent4"/>
        </a:effectRef>
        <a:fontRef idx="minor">
          <a:schemeClr val="tx1"/>
        </a:fontRef>
      </dsp:style>
    </dsp:sp>
    <dsp:sp modelId="{C3909018-F444-4A83-9F46-4C4B50AEBE0C}">
      <dsp:nvSpPr>
        <dsp:cNvPr id="0" name=""/>
        <dsp:cNvSpPr/>
      </dsp:nvSpPr>
      <dsp:spPr>
        <a:xfrm>
          <a:off x="531716" y="2688534"/>
          <a:ext cx="1512527" cy="813709"/>
        </a:xfrm>
        <a:prstGeom prst="roundRect">
          <a:avLst/>
        </a:prstGeom>
        <a:solidFill>
          <a:srgbClr val="5B9BD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4.Une Vidéo +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Une Fiche réflexe</a:t>
          </a:r>
        </a:p>
      </dsp:txBody>
      <dsp:txXfrm>
        <a:off x="571438" y="2728256"/>
        <a:ext cx="1433083" cy="734265"/>
      </dsp:txXfrm>
    </dsp:sp>
    <dsp:sp modelId="{4F5CAB2A-B847-4A7E-90D8-E73E846EDB70}">
      <dsp:nvSpPr>
        <dsp:cNvPr id="0" name=""/>
        <dsp:cNvSpPr/>
      </dsp:nvSpPr>
      <dsp:spPr>
        <a:xfrm>
          <a:off x="730019" y="344404"/>
          <a:ext cx="3091174" cy="3091174"/>
        </a:xfrm>
        <a:custGeom>
          <a:avLst/>
          <a:gdLst/>
          <a:ahLst/>
          <a:cxnLst/>
          <a:rect l="0" t="0" r="0" b="0"/>
          <a:pathLst>
            <a:path>
              <a:moveTo>
                <a:pt x="141967" y="2192652"/>
              </a:moveTo>
              <a:arcTo wR="1545587" hR="1545587" stAng="9315026" swAng="1169960"/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  <a:miter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3576808D-F917-4C0F-8E54-EB8D8A3E1810}">
      <dsp:nvSpPr>
        <dsp:cNvPr id="0" name=""/>
        <dsp:cNvSpPr/>
      </dsp:nvSpPr>
      <dsp:spPr>
        <a:xfrm>
          <a:off x="138869" y="1064815"/>
          <a:ext cx="1330031" cy="79527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5.Amélioration continue</a:t>
          </a:r>
        </a:p>
      </dsp:txBody>
      <dsp:txXfrm>
        <a:off x="177691" y="1103637"/>
        <a:ext cx="1252387" cy="717628"/>
      </dsp:txXfrm>
    </dsp:sp>
    <dsp:sp modelId="{F2C66F7B-012A-4B0C-BDDE-50A489B93EDE}">
      <dsp:nvSpPr>
        <dsp:cNvPr id="0" name=""/>
        <dsp:cNvSpPr/>
      </dsp:nvSpPr>
      <dsp:spPr>
        <a:xfrm>
          <a:off x="728238" y="394476"/>
          <a:ext cx="3091174" cy="3091174"/>
        </a:xfrm>
        <a:custGeom>
          <a:avLst/>
          <a:gdLst/>
          <a:ahLst/>
          <a:cxnLst/>
          <a:rect l="0" t="0" r="0" b="0"/>
          <a:pathLst>
            <a:path>
              <a:moveTo>
                <a:pt x="358521" y="555781"/>
              </a:moveTo>
              <a:arcTo wR="1545587" hR="1545587" stAng="13189332" swAng="974245"/>
            </a:path>
          </a:pathLst>
        </a:custGeom>
        <a:noFill/>
        <a:ln w="38100" cap="flat" cmpd="sng" algn="ctr">
          <a:solidFill>
            <a:schemeClr val="accent6"/>
          </a:solidFill>
          <a:prstDash val="solid"/>
          <a:miter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0E899-DF7B-4027-99BE-CE62AF49386F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28725" y="1336675"/>
            <a:ext cx="51022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4DDC8-59C3-44B5-AB4D-BF90E1BF0B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75137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94DDC8-59C3-44B5-AB4D-BF90E1BF0B37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9741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442D327-4B13-4162-964B-8BB64BFAEDCD}" type="slidenum">
              <a:rPr/>
              <a:pPr/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9E2F86B-7993-46F6-B90A-285CEF319266}" type="slidenum">
              <a:rPr/>
              <a:pPr/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4148585-CDB1-4C44-8EEE-C8B824EDEA96}" type="slidenum">
              <a:rPr/>
              <a:pPr/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88CB3AE-ABDE-48E2-9D52-1EDEB5B8E920}" type="slidenum">
              <a:rPr/>
              <a:pPr/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4B439A5-595E-4253-B38F-74DCC0E65973}" type="slidenum">
              <a:rPr/>
              <a:pPr/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4F63441-256A-4981-9F66-351B71642F90}" type="slidenum">
              <a:rPr/>
              <a:pPr/>
              <a:t>‹N°›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01D4E5-4B1E-4C7D-BF50-1FB34DCF6365}" type="slidenum">
              <a:rPr/>
              <a:pPr/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9E1FB6B-2471-4146-91E5-0FC0A5C3D279}" type="slidenum">
              <a:rPr/>
              <a:pPr/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801720" y="1237320"/>
            <a:ext cx="9087840" cy="12199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6C9A9EA-A352-4D79-B7D6-0CFDE2BAA9ED}" type="slidenum">
              <a:rPr/>
              <a:pPr/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940D253-DC30-4939-B210-2C691309AE30}" type="slidenum">
              <a:rPr/>
              <a:pPr/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1051520-F00C-458F-99EC-8F2B569DB274}" type="slidenum">
              <a:rPr/>
              <a:pPr/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308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36498C8-7F5A-4A42-AFB5-DC835E555F19}" type="slidenum">
              <a:rPr/>
              <a:pPr/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840" cy="2631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6619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en-US" sz="661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735120" y="7006680"/>
            <a:ext cx="2405160" cy="40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fr-FR" sz="132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z="1320" b="0" strike="noStrike" spc="-1">
                <a:solidFill>
                  <a:srgbClr val="8B8B8B"/>
                </a:solidFill>
                <a:latin typeface="Calibri"/>
              </a:rPr>
              <a:t>&lt;date/heure&gt;</a:t>
            </a:r>
            <a:endParaRPr lang="fr-FR" sz="1320" b="0" strike="noStrike" spc="-1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541680" y="7006680"/>
            <a:ext cx="3608280" cy="40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fr-FR" sz="1400" b="0" strike="noStrike" spc="-1">
                <a:latin typeface="Calibri"/>
              </a:defRPr>
            </a:lvl1pPr>
          </a:lstStyle>
          <a:p>
            <a:pPr algn="ctr">
              <a:buNone/>
            </a:pPr>
            <a:r>
              <a:rPr lang="fr-FR" sz="1400" b="0" strike="noStrike" spc="-1">
                <a:latin typeface="Calibri"/>
              </a:rPr>
              <a:t>&lt;pied de page&gt;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7551000" y="7006680"/>
            <a:ext cx="2405160" cy="40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fr-FR" sz="132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6659054-4949-4107-B4D4-04621E3C23D4}" type="slidenum">
              <a:rPr lang="fr-FR" sz="132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‹N°›</a:t>
            </a:fld>
            <a:endParaRPr lang="fr-FR" sz="1320" b="0" strike="noStrike" spc="-1"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crh.cgos.info/informations/technicien-biomedical-hospitalier-il-est-au-chevet-des-machines" TargetMode="External"/><Relationship Id="rId18" Type="http://schemas.openxmlformats.org/officeDocument/2006/relationships/hyperlink" Target="https://www.has-sante.fr/upload/docs/application/pdf/2020-11/referentiel_certification_es_qualite_soins.pdf" TargetMode="External"/><Relationship Id="rId26" Type="http://schemas.openxmlformats.org/officeDocument/2006/relationships/image" Target="../media/image14.png"/><Relationship Id="rId3" Type="http://schemas.openxmlformats.org/officeDocument/2006/relationships/image" Target="../media/image1.jpeg"/><Relationship Id="rId21" Type="http://schemas.openxmlformats.org/officeDocument/2006/relationships/image" Target="../media/image9.png"/><Relationship Id="rId7" Type="http://schemas.openxmlformats.org/officeDocument/2006/relationships/image" Target="../media/image5.png"/><Relationship Id="rId12" Type="http://schemas.openxmlformats.org/officeDocument/2006/relationships/diagramColors" Target="../diagrams/colors1.xml"/><Relationship Id="rId17" Type="http://schemas.openxmlformats.org/officeDocument/2006/relationships/hyperlink" Target="https://www.has-sante.fr/upload/docs/application/pdf/2020-11/referentiel_certification_es_qualite" TargetMode="External"/><Relationship Id="rId25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boutique.afnor.org/fr-fr/norme/nf-s99170/maintenance-des-dispositifs-medicaux-systeme-de-management-de-la-qualite-po/fa178377/41263" TargetMode="External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diagramQuickStyle" Target="../diagrams/quickStyle1.xml"/><Relationship Id="rId24" Type="http://schemas.openxmlformats.org/officeDocument/2006/relationships/image" Target="../media/image12.png"/><Relationship Id="rId5" Type="http://schemas.openxmlformats.org/officeDocument/2006/relationships/image" Target="../media/image3.png"/><Relationship Id="rId15" Type="http://schemas.openxmlformats.org/officeDocument/2006/relationships/hyperlink" Target="https://cobaz.afnor.org/notice/reglementation/rg-745-2017/FR156993?rechercheID=32416114&amp;searchIndex=1&amp;activeTab=reglementations" TargetMode="External"/><Relationship Id="rId23" Type="http://schemas.openxmlformats.org/officeDocument/2006/relationships/image" Target="../media/image11.png"/><Relationship Id="rId28" Type="http://schemas.microsoft.com/office/2007/relationships/diagramDrawing" Target="../diagrams/drawing1.xml"/><Relationship Id="rId10" Type="http://schemas.openxmlformats.org/officeDocument/2006/relationships/diagramLayout" Target="../diagrams/layout1.xml"/><Relationship Id="rId19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diagramData" Target="../diagrams/data1.xml"/><Relationship Id="rId14" Type="http://schemas.openxmlformats.org/officeDocument/2006/relationships/hyperlink" Target="https://www.codes-et-lois.fr/code-de-la-sante-publique/article-l6111-2" TargetMode="External"/><Relationship Id="rId22" Type="http://schemas.openxmlformats.org/officeDocument/2006/relationships/image" Target="../media/image10.png"/><Relationship Id="rId27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Fisher Paykel MR850 Humidifier"/>
          <p:cNvPicPr/>
          <p:nvPr/>
        </p:nvPicPr>
        <p:blipFill>
          <a:blip r:embed="rId3" cstate="print"/>
          <a:stretch/>
        </p:blipFill>
        <p:spPr>
          <a:xfrm>
            <a:off x="3927651" y="5533844"/>
            <a:ext cx="1293214" cy="1301666"/>
          </a:xfrm>
          <a:prstGeom prst="rect">
            <a:avLst/>
          </a:prstGeom>
          <a:ln w="0">
            <a:noFill/>
          </a:ln>
        </p:spPr>
      </p:pic>
      <p:sp>
        <p:nvSpPr>
          <p:cNvPr id="62" name="Rectangle 6">
            <a:extLst>
              <a:ext uri="{FF2B5EF4-FFF2-40B4-BE49-F238E27FC236}">
                <a16:creationId xmlns:a16="http://schemas.microsoft.com/office/drawing/2014/main" xmlns="" id="{D94D11DB-874A-47B4-B3FC-13648424303D}"/>
              </a:ext>
            </a:extLst>
          </p:cNvPr>
          <p:cNvSpPr/>
          <p:nvPr/>
        </p:nvSpPr>
        <p:spPr>
          <a:xfrm>
            <a:off x="6089115" y="1078273"/>
            <a:ext cx="4607280" cy="807422"/>
          </a:xfrm>
          <a:prstGeom prst="rect">
            <a:avLst/>
          </a:prstGeom>
          <a:solidFill>
            <a:srgbClr val="ED7D3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Impact sur la qualité et la continuité des services de soins.</a:t>
            </a: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Perte de temps pour le personnel soignant.</a:t>
            </a: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Indisponibilité des dispositifs médicaux.</a:t>
            </a: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FR" sz="1100" spc="-1" dirty="0">
              <a:solidFill>
                <a:srgbClr val="FFFFFF"/>
              </a:solidFill>
              <a:latin typeface="Calibri"/>
              <a:ea typeface="Calibri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-11465" y="478377"/>
            <a:ext cx="10703278" cy="533230"/>
          </a:xfrm>
          <a:prstGeom prst="rect">
            <a:avLst/>
          </a:prstGeom>
          <a:solidFill>
            <a:srgbClr val="F5B59B"/>
          </a:solidFill>
          <a:ln w="12600">
            <a:noFill/>
            <a:miter/>
          </a:ln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1600" b="1" strike="noStrike" spc="-1" dirty="0">
                <a:solidFill>
                  <a:schemeClr val="dk1"/>
                </a:solidFill>
                <a:latin typeface="72"/>
              </a:rPr>
              <a:t>Accompagnement des soignants en réanimation à la résolution des pannes de niveau 1 d’un réchauffeur humidificateur</a:t>
            </a:r>
            <a:endParaRPr lang="en-US" sz="1600" b="1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ZoneTexte 8"/>
          <p:cNvSpPr/>
          <p:nvPr/>
        </p:nvSpPr>
        <p:spPr>
          <a:xfrm>
            <a:off x="1620753" y="2173"/>
            <a:ext cx="9069294" cy="490988"/>
          </a:xfrm>
          <a:prstGeom prst="rect">
            <a:avLst/>
          </a:prstGeom>
          <a:solidFill>
            <a:srgbClr val="F5B59B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wrap="square" lIns="90000" tIns="45000" rIns="90000" bIns="45000" anchor="ctr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1" strike="noStrike" spc="-1" dirty="0">
                <a:solidFill>
                  <a:srgbClr val="000000"/>
                </a:solidFill>
                <a:latin typeface="Calibri"/>
              </a:rPr>
              <a:t>Certification professionnelle: Assistant Biomédical en Ingénierie Hospitalière 04.2025</a:t>
            </a:r>
            <a:endParaRPr lang="fr-FR" sz="1200" b="0" strike="noStrike" spc="-1" dirty="0">
              <a:latin typeface="Calibri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400" b="0" strike="noStrike" spc="-1" dirty="0">
                <a:solidFill>
                  <a:srgbClr val="000000"/>
                </a:solidFill>
                <a:latin typeface="Calibri"/>
              </a:rPr>
              <a:t>CLERO Patrice, MARTINEZ Prescillia, ZAMUNER </a:t>
            </a:r>
            <a:r>
              <a:rPr lang="fr-FR" sz="1400" b="0" strike="noStrike" spc="-1" dirty="0" smtClean="0">
                <a:solidFill>
                  <a:srgbClr val="000000"/>
                </a:solidFill>
                <a:latin typeface="Calibri"/>
              </a:rPr>
              <a:t>Cédric</a:t>
            </a:r>
            <a:endParaRPr lang="fr-FR" sz="1600" b="0" strike="noStrike" spc="-1" dirty="0">
              <a:latin typeface="Calibri"/>
            </a:endParaRPr>
          </a:p>
        </p:txBody>
      </p:sp>
      <p:sp>
        <p:nvSpPr>
          <p:cNvPr id="42" name="Rectangle 6"/>
          <p:cNvSpPr/>
          <p:nvPr/>
        </p:nvSpPr>
        <p:spPr>
          <a:xfrm>
            <a:off x="-11465" y="1078274"/>
            <a:ext cx="6191548" cy="807421"/>
          </a:xfrm>
          <a:prstGeom prst="rect">
            <a:avLst/>
          </a:prstGeom>
          <a:solidFill>
            <a:srgbClr val="ED7D3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Le</a:t>
            </a:r>
            <a:r>
              <a:rPr lang="fr-FR" sz="11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s techniciens biomédicaux</a:t>
            </a: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 </a:t>
            </a:r>
            <a:r>
              <a:rPr lang="fr-FR" sz="11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représentent moins de 1% des effectifs des agents hospitaliers. [1]</a:t>
            </a:r>
            <a:endParaRPr lang="fr-FR" sz="1100" spc="-1" dirty="0">
              <a:latin typeface="Calibri"/>
            </a:endParaRP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1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Pas toujours d’astreinte biomédicale pour accompagner le personnel soignant à tout moment.</a:t>
            </a:r>
          </a:p>
          <a:p>
            <a:pPr marL="171450" indent="-171450">
              <a:lnSpc>
                <a:spcPct val="107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Nécessité que les soignants connaissent leurs dispositifs médicaux et les procédures associées en cas de panne afin d'en régler certaines.</a:t>
            </a:r>
          </a:p>
        </p:txBody>
      </p:sp>
      <p:sp>
        <p:nvSpPr>
          <p:cNvPr id="43" name="ZoneTexte 10"/>
          <p:cNvSpPr/>
          <p:nvPr/>
        </p:nvSpPr>
        <p:spPr>
          <a:xfrm>
            <a:off x="7226639" y="1945579"/>
            <a:ext cx="3463408" cy="2076038"/>
          </a:xfrm>
          <a:prstGeom prst="rect">
            <a:avLst/>
          </a:prstGeom>
          <a:solidFill>
            <a:schemeClr val="bg1">
              <a:lumMod val="5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100" b="0" strike="noStrike" spc="-1" dirty="0">
                <a:solidFill>
                  <a:srgbClr val="FFFFFF"/>
                </a:solidFill>
                <a:latin typeface="Calibri"/>
              </a:rPr>
              <a:t>    Ce contexte est présent sur le Centre Hospitalier Henri      Mondor d’Aurillac, il a été choisi pour l’étude.</a:t>
            </a:r>
          </a:p>
          <a:p>
            <a:pPr algn="ctr">
              <a:lnSpc>
                <a:spcPct val="100000"/>
              </a:lnSpc>
              <a:buNone/>
            </a:pPr>
            <a:endParaRPr lang="fr-FR" sz="1100" b="0" strike="noStrike" spc="-1" dirty="0">
              <a:latin typeface="Calibri"/>
            </a:endParaRPr>
          </a:p>
          <a:p>
            <a:pPr marL="628560" lvl="1" indent="-171360">
              <a:buClr>
                <a:srgbClr val="FFFFFF"/>
              </a:buClr>
              <a:buFont typeface="Arial"/>
              <a:buChar char="•"/>
            </a:pPr>
            <a:r>
              <a:rPr lang="fr-FR" sz="1100" b="0" strike="noStrike" spc="-1" dirty="0">
                <a:solidFill>
                  <a:srgbClr val="FFFFFF"/>
                </a:solidFill>
                <a:latin typeface="Calibri"/>
              </a:rPr>
              <a:t>Comment choisir un service de soins pour l’élaboration des conduites à tenir en cas de panne par le personnel soignant ?</a:t>
            </a:r>
            <a:endParaRPr lang="fr-FR" sz="1100" b="0" strike="noStrike" spc="-1" dirty="0">
              <a:latin typeface="Calibri"/>
            </a:endParaRPr>
          </a:p>
          <a:p>
            <a:pPr algn="ctr">
              <a:lnSpc>
                <a:spcPct val="100000"/>
              </a:lnSpc>
              <a:buNone/>
            </a:pPr>
            <a:endParaRPr lang="fr-FR" sz="1100" b="0" strike="noStrike" spc="-1" dirty="0">
              <a:latin typeface="Calibri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100" b="0" u="sng" strike="noStrike" spc="-1" dirty="0">
                <a:solidFill>
                  <a:srgbClr val="FFFFFF"/>
                </a:solidFill>
                <a:uFillTx/>
                <a:latin typeface="Calibri"/>
              </a:rPr>
              <a:t>Présentation du CH en quelques chiffres</a:t>
            </a:r>
            <a:endParaRPr lang="fr-FR" sz="1100" b="0" strike="noStrike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50" b="0" strike="noStrike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50" b="0" strike="noStrike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00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00" b="0" strike="noStrike" spc="-1" dirty="0">
              <a:latin typeface="Calibri"/>
            </a:endParaRPr>
          </a:p>
        </p:txBody>
      </p:sp>
      <p:sp>
        <p:nvSpPr>
          <p:cNvPr id="44" name="ZoneTexte 11"/>
          <p:cNvSpPr/>
          <p:nvPr/>
        </p:nvSpPr>
        <p:spPr>
          <a:xfrm>
            <a:off x="7228406" y="4083091"/>
            <a:ext cx="3463407" cy="2630036"/>
          </a:xfrm>
          <a:prstGeom prst="rect">
            <a:avLst/>
          </a:prstGeom>
          <a:solidFill>
            <a:srgbClr val="7030A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71360" indent="-171360">
              <a:buClr>
                <a:srgbClr val="FFFFFF"/>
              </a:buClr>
              <a:buFont typeface="Arial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</a:rPr>
              <a:t>Quels dispositifs requièrent un besoin?</a:t>
            </a:r>
            <a:endParaRPr lang="fr-FR" sz="1100" spc="-1" dirty="0">
              <a:latin typeface="Calibri"/>
            </a:endParaRPr>
          </a:p>
          <a:p>
            <a:pPr marL="628560" lvl="1" indent="-171360">
              <a:buClr>
                <a:srgbClr val="FFFFFF"/>
              </a:buClr>
              <a:buFont typeface="Arial"/>
              <a:buChar char="•"/>
            </a:pPr>
            <a:r>
              <a:rPr lang="fr-FR" sz="1100" b="0" strike="noStrike" spc="-1" dirty="0">
                <a:solidFill>
                  <a:srgbClr val="FFFFFF"/>
                </a:solidFill>
                <a:latin typeface="Calibri"/>
              </a:rPr>
              <a:t>Extraction de la GMAO (gestion assisté par ordinateur) du CH d’Aurillac du service de réanimation.</a:t>
            </a: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b="0" strike="noStrike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b="0" strike="noStrike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b="0" strike="noStrike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b="0" strike="noStrike" spc="-1" dirty="0"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spc="-1" dirty="0">
              <a:latin typeface="Calibri"/>
            </a:endParaRPr>
          </a:p>
          <a:p>
            <a:pPr marL="90">
              <a:lnSpc>
                <a:spcPct val="100000"/>
              </a:lnSpc>
              <a:buClr>
                <a:srgbClr val="FFFFFF"/>
              </a:buClr>
            </a:pPr>
            <a:endParaRPr lang="fr-FR" sz="1100" spc="-1" dirty="0">
              <a:solidFill>
                <a:srgbClr val="FFFFFF"/>
              </a:solidFill>
              <a:latin typeface="Calibri"/>
            </a:endParaRPr>
          </a:p>
          <a:p>
            <a:pPr marL="628650" lvl="1" indent="-171360">
              <a:buClr>
                <a:srgbClr val="FFFFFF"/>
              </a:buClr>
              <a:buFont typeface="Arial"/>
              <a:buChar char="•"/>
            </a:pPr>
            <a:r>
              <a:rPr lang="fr-FR" altLang="fr-FR" sz="1100" spc="-1" dirty="0">
                <a:solidFill>
                  <a:srgbClr val="FFFFFF"/>
                </a:solidFill>
                <a:latin typeface="Calibri"/>
              </a:rPr>
              <a:t>Sélectionner à partir des résultats un dispositif médical prioritaire.</a:t>
            </a:r>
          </a:p>
        </p:txBody>
      </p:sp>
      <p:sp>
        <p:nvSpPr>
          <p:cNvPr id="45" name="ZoneTexte 13"/>
          <p:cNvSpPr/>
          <p:nvPr/>
        </p:nvSpPr>
        <p:spPr>
          <a:xfrm>
            <a:off x="0" y="3021989"/>
            <a:ext cx="3463406" cy="2117508"/>
          </a:xfrm>
          <a:prstGeom prst="rect">
            <a:avLst/>
          </a:prstGeom>
          <a:solidFill>
            <a:srgbClr val="70AD4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r>
              <a:rPr lang="fr-FR" sz="1100" b="0" strike="noStrike" spc="-1" dirty="0">
                <a:solidFill>
                  <a:srgbClr val="FFFFFF"/>
                </a:solidFill>
                <a:latin typeface="Calibri"/>
              </a:rPr>
              <a:t>Présentation des livrables au service de réanimation de Aurillac, Compiègne, Marne-la-vallée.</a:t>
            </a: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</a:rPr>
              <a:t>Retour sous forme de questionnaire auprès des services de réanimation.</a:t>
            </a: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b="0" strike="noStrike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b="0" strike="noStrike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spc="-1" dirty="0">
              <a:solidFill>
                <a:srgbClr val="FFFFFF"/>
              </a:solidFill>
              <a:latin typeface="Calibri"/>
            </a:endParaRPr>
          </a:p>
          <a:p>
            <a:pPr>
              <a:lnSpc>
                <a:spcPct val="100000"/>
              </a:lnSpc>
              <a:buClr>
                <a:srgbClr val="FFFFFF"/>
              </a:buClr>
            </a:pPr>
            <a:endParaRPr lang="fr-FR" sz="1100" spc="-1" dirty="0">
              <a:solidFill>
                <a:srgbClr val="FFFFFF"/>
              </a:solidFill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lang="fr-FR" sz="1100" b="0" strike="noStrike" spc="-1" dirty="0">
              <a:latin typeface="Calibri"/>
            </a:endParaRPr>
          </a:p>
          <a:p>
            <a:pPr marL="171360" indent="-171360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r>
              <a:rPr lang="fr-FR" sz="1100" b="0" strike="noStrike" spc="-1" dirty="0">
                <a:solidFill>
                  <a:srgbClr val="FFFFFF"/>
                </a:solidFill>
                <a:latin typeface="Calibri"/>
              </a:rPr>
              <a:t>Diminuer de moitié les demandes d’intervention au </a:t>
            </a:r>
            <a:r>
              <a:rPr lang="fr-FR" sz="1100" b="0" strike="noStrike" spc="-1">
                <a:solidFill>
                  <a:srgbClr val="FFFFFF"/>
                </a:solidFill>
                <a:latin typeface="Calibri"/>
              </a:rPr>
              <a:t>service biomédical.</a:t>
            </a:r>
            <a:endParaRPr lang="fr-FR" sz="1100" b="0" strike="noStrike" spc="-1" dirty="0">
              <a:latin typeface="Calibri"/>
            </a:endParaRPr>
          </a:p>
        </p:txBody>
      </p:sp>
      <p:pic>
        <p:nvPicPr>
          <p:cNvPr id="46" name="Image 14"/>
          <p:cNvPicPr/>
          <p:nvPr/>
        </p:nvPicPr>
        <p:blipFill>
          <a:blip r:embed="rId4" cstate="print"/>
          <a:stretch/>
        </p:blipFill>
        <p:spPr>
          <a:xfrm>
            <a:off x="7937546" y="3369468"/>
            <a:ext cx="508680" cy="523080"/>
          </a:xfrm>
          <a:prstGeom prst="rect">
            <a:avLst/>
          </a:prstGeom>
          <a:ln w="0">
            <a:noFill/>
          </a:ln>
        </p:spPr>
      </p:pic>
      <p:pic>
        <p:nvPicPr>
          <p:cNvPr id="47" name="Image 5"/>
          <p:cNvPicPr/>
          <p:nvPr/>
        </p:nvPicPr>
        <p:blipFill>
          <a:blip r:embed="rId5"/>
          <a:stretch/>
        </p:blipFill>
        <p:spPr>
          <a:xfrm>
            <a:off x="9478706" y="3369468"/>
            <a:ext cx="854280" cy="501480"/>
          </a:xfrm>
          <a:prstGeom prst="rect">
            <a:avLst/>
          </a:prstGeom>
          <a:ln w="0">
            <a:noFill/>
          </a:ln>
        </p:spPr>
      </p:pic>
      <p:pic>
        <p:nvPicPr>
          <p:cNvPr id="48" name="Image 17"/>
          <p:cNvPicPr/>
          <p:nvPr/>
        </p:nvPicPr>
        <p:blipFill>
          <a:blip r:embed="rId6" cstate="print"/>
          <a:stretch/>
        </p:blipFill>
        <p:spPr>
          <a:xfrm>
            <a:off x="8503826" y="3369468"/>
            <a:ext cx="512280" cy="523080"/>
          </a:xfrm>
          <a:prstGeom prst="rect">
            <a:avLst/>
          </a:prstGeom>
          <a:ln w="0">
            <a:noFill/>
          </a:ln>
        </p:spPr>
      </p:pic>
      <p:pic>
        <p:nvPicPr>
          <p:cNvPr id="49" name="Image 18"/>
          <p:cNvPicPr/>
          <p:nvPr/>
        </p:nvPicPr>
        <p:blipFill>
          <a:blip r:embed="rId7" cstate="print"/>
          <a:stretch/>
        </p:blipFill>
        <p:spPr>
          <a:xfrm>
            <a:off x="9074066" y="3369468"/>
            <a:ext cx="456120" cy="523080"/>
          </a:xfrm>
          <a:prstGeom prst="rect">
            <a:avLst/>
          </a:prstGeom>
          <a:ln w="0">
            <a:noFill/>
          </a:ln>
        </p:spPr>
      </p:pic>
      <p:sp>
        <p:nvSpPr>
          <p:cNvPr id="51" name="ZoneTexte 16"/>
          <p:cNvSpPr/>
          <p:nvPr/>
        </p:nvSpPr>
        <p:spPr>
          <a:xfrm>
            <a:off x="-10583" y="5210052"/>
            <a:ext cx="3473989" cy="1503075"/>
          </a:xfrm>
          <a:prstGeom prst="rect">
            <a:avLst/>
          </a:prstGeom>
          <a:solidFill>
            <a:srgbClr val="5B9BD5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endParaRPr lang="fr-FR" sz="1000" b="0" strike="noStrike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00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00" b="0" strike="noStrike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00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00" b="0" strike="noStrike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00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00" b="0" strike="noStrike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000" spc="-1" dirty="0">
              <a:latin typeface="Calibri"/>
            </a:endParaRPr>
          </a:p>
          <a:p>
            <a:pPr>
              <a:lnSpc>
                <a:spcPct val="100000"/>
              </a:lnSpc>
              <a:buNone/>
            </a:pPr>
            <a:r>
              <a:rPr lang="fr-FR" sz="1000" b="0" strike="noStrike" spc="-1" dirty="0">
                <a:solidFill>
                  <a:schemeClr val="bg1"/>
                </a:solidFill>
                <a:latin typeface="Calibri"/>
              </a:rPr>
              <a:t>   FICHE REFLEXE                                                  VIDEO</a:t>
            </a:r>
          </a:p>
        </p:txBody>
      </p:sp>
      <p:sp>
        <p:nvSpPr>
          <p:cNvPr id="52" name="Image 2"/>
          <p:cNvSpPr/>
          <p:nvPr/>
        </p:nvSpPr>
        <p:spPr>
          <a:xfrm>
            <a:off x="3838946" y="2709900"/>
            <a:ext cx="3013920" cy="2588400"/>
          </a:xfrm>
          <a:prstGeom prst="ellipse">
            <a:avLst/>
          </a:prstGeom>
          <a:blipFill rotWithShape="0">
            <a:blip r:embed="rId8"/>
            <a:srcRect/>
            <a:stretch/>
          </a:blipFill>
          <a:ln w="0">
            <a:noFill/>
          </a:ln>
          <a:effectLst>
            <a:softEdge rad="11268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2" name="Diagram1"/>
          <p:cNvGraphicFramePr/>
          <p:nvPr>
            <p:extLst>
              <p:ext uri="{D42A27DB-BD31-4B8C-83A1-F6EECF244321}">
                <p14:modId xmlns:p14="http://schemas.microsoft.com/office/powerpoint/2010/main" xmlns="" val="3148307350"/>
              </p:ext>
            </p:extLst>
          </p:nvPr>
        </p:nvGraphicFramePr>
        <p:xfrm>
          <a:off x="3129193" y="2085375"/>
          <a:ext cx="4607280" cy="362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7" name="ZoneTexte 13">
            <a:extLst>
              <a:ext uri="{FF2B5EF4-FFF2-40B4-BE49-F238E27FC236}">
                <a16:creationId xmlns:a16="http://schemas.microsoft.com/office/drawing/2014/main" xmlns="" id="{21EF2920-3E1F-4C0B-899F-DA3FB24FFA1E}"/>
              </a:ext>
            </a:extLst>
          </p:cNvPr>
          <p:cNvSpPr/>
          <p:nvPr/>
        </p:nvSpPr>
        <p:spPr>
          <a:xfrm>
            <a:off x="-11465" y="6741647"/>
            <a:ext cx="10717833" cy="952653"/>
          </a:xfrm>
          <a:prstGeom prst="rect">
            <a:avLst/>
          </a:prstGeom>
          <a:solidFill>
            <a:schemeClr val="bg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Clr>
                <a:srgbClr val="FFFFFF"/>
              </a:buClr>
            </a:pPr>
            <a:r>
              <a:rPr lang="fr-FR" sz="8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Bibliographie</a:t>
            </a:r>
          </a:p>
          <a:p>
            <a:pPr marL="17145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fr-FR" sz="800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fr-FR" sz="800" dirty="0"/>
              <a:t>1] Technicien biomédical hospitalier : il est au chevet des machines ! </a:t>
            </a:r>
            <a:r>
              <a:rPr lang="fr-FR" sz="800" dirty="0">
                <a:hlinkClick r:id="rId1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https://crh.cgos.info/informations/technicien-biomedical-hospitalier-il-est-au-chevet-des-machines</a:t>
            </a:r>
            <a:r>
              <a:rPr lang="fr-FR" sz="800" dirty="0"/>
              <a:t>.</a:t>
            </a:r>
          </a:p>
          <a:p>
            <a:pPr marL="17145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fr-FR" sz="800" dirty="0"/>
              <a:t>[2] Code de la santé publique - Article L6111-2. </a:t>
            </a:r>
            <a:r>
              <a:rPr lang="fr-FR" sz="800" dirty="0">
                <a:hlinkClick r:id="rId1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https://www.codes-et-lois.fr/code-de-la-sante-publique/article-l6111-2</a:t>
            </a:r>
            <a:r>
              <a:rPr lang="fr-FR" sz="800" dirty="0"/>
              <a:t>.</a:t>
            </a:r>
          </a:p>
          <a:p>
            <a:pPr marL="17145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fr-FR" sz="800" dirty="0"/>
              <a:t>[3] RÈGLEMENT (UE) 2017/ 745 </a:t>
            </a:r>
            <a:r>
              <a:rPr lang="fr-FR" sz="800" dirty="0">
                <a:hlinkClick r:id="rId1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https://cobaz.afnor.org/notice/reglementation/rg-745-2017/FR156993?rechercheID=32416114&amp;searchIndex=1&amp;activeTab=reglementations</a:t>
            </a:r>
            <a:r>
              <a:rPr lang="fr-FR" sz="800" dirty="0"/>
              <a:t>.</a:t>
            </a:r>
          </a:p>
          <a:p>
            <a:pPr marL="17145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fr-FR" sz="800" dirty="0"/>
              <a:t>[4] </a:t>
            </a:r>
            <a:r>
              <a:rPr lang="en-US" sz="800" dirty="0"/>
              <a:t>NF S99-170. </a:t>
            </a:r>
            <a:r>
              <a:rPr lang="en-US" sz="800" dirty="0" err="1"/>
              <a:t>Afnor</a:t>
            </a:r>
            <a:r>
              <a:rPr lang="en-US" sz="800" dirty="0"/>
              <a:t> EDITIONS </a:t>
            </a:r>
            <a:r>
              <a:rPr lang="en-US" sz="800" dirty="0">
                <a:hlinkClick r:id="rId1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https://www.boutique.afnor.org/fr-fr/norme/nf-s99170/maintenance-des-dispositifs-medicaux-systeme-de-management-de-la-qualite-po/fa178377/41263</a:t>
            </a:r>
            <a:r>
              <a:rPr lang="fr-FR" sz="800" dirty="0"/>
              <a:t>.</a:t>
            </a:r>
          </a:p>
          <a:p>
            <a:pPr marL="17145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r>
              <a:rPr lang="fr-FR" sz="800" dirty="0"/>
              <a:t>[5] Référentiel certification des établissement de santé pour la qualité des soins </a:t>
            </a:r>
            <a:r>
              <a:rPr lang="fr-FR" sz="800" dirty="0">
                <a:hlinkClick r:id="rId1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https://www.has-sante.fr/upload/docs/application/pdf/2020-11/referentiel_certification_es_qualite</a:t>
            </a:r>
            <a:r>
              <a:rPr lang="fr-FR" sz="800" dirty="0">
                <a:hlinkClick r:id="rId1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_soins.pdf</a:t>
            </a:r>
            <a:endParaRPr lang="fr-FR" sz="800" dirty="0"/>
          </a:p>
          <a:p>
            <a:pPr marL="171450" indent="-171450"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fr-FR" sz="8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EFB6CC1F-D048-462E-B526-AEB9FD7067E3}"/>
              </a:ext>
            </a:extLst>
          </p:cNvPr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153663" y="5279341"/>
            <a:ext cx="823526" cy="116080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7134F505-AC11-4B93-8B27-A46576485270}"/>
              </a:ext>
            </a:extLst>
          </p:cNvPr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1770431" y="5456750"/>
            <a:ext cx="1596214" cy="84258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DF3B816C-B8F6-47B6-99D9-A940D27B2CC0}"/>
              </a:ext>
            </a:extLst>
          </p:cNvPr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2963694" y="5519823"/>
            <a:ext cx="332078" cy="338856"/>
          </a:xfrm>
          <a:prstGeom prst="rect">
            <a:avLst/>
          </a:prstGeom>
        </p:spPr>
      </p:pic>
      <p:sp>
        <p:nvSpPr>
          <p:cNvPr id="6" name="Signe Plus 5">
            <a:extLst>
              <a:ext uri="{FF2B5EF4-FFF2-40B4-BE49-F238E27FC236}">
                <a16:creationId xmlns:a16="http://schemas.microsoft.com/office/drawing/2014/main" xmlns="" id="{6448788A-8391-4295-B66D-EB6E61C90F85}"/>
              </a:ext>
            </a:extLst>
          </p:cNvPr>
          <p:cNvSpPr/>
          <p:nvPr/>
        </p:nvSpPr>
        <p:spPr>
          <a:xfrm>
            <a:off x="977189" y="5549230"/>
            <a:ext cx="706362" cy="672802"/>
          </a:xfrm>
          <a:prstGeom prst="mathPlus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11">
            <a:extLst>
              <a:ext uri="{FF2B5EF4-FFF2-40B4-BE49-F238E27FC236}">
                <a16:creationId xmlns:a16="http://schemas.microsoft.com/office/drawing/2014/main" xmlns="" id="{DCF8B387-9BFF-4094-A33C-EFC6730086D3}"/>
              </a:ext>
            </a:extLst>
          </p:cNvPr>
          <p:cNvSpPr/>
          <p:nvPr/>
        </p:nvSpPr>
        <p:spPr>
          <a:xfrm>
            <a:off x="6044435" y="5976239"/>
            <a:ext cx="1049090" cy="429433"/>
          </a:xfrm>
          <a:prstGeom prst="rect">
            <a:avLst/>
          </a:prstGeom>
          <a:solidFill>
            <a:srgbClr val="7030A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Clr>
                <a:srgbClr val="FFFFFF"/>
              </a:buClr>
            </a:pPr>
            <a:r>
              <a:rPr lang="fr-FR" sz="1100" spc="-1" dirty="0">
                <a:solidFill>
                  <a:schemeClr val="bg1"/>
                </a:solidFill>
                <a:latin typeface="Calibri"/>
              </a:rPr>
              <a:t>Réchauffeur Humidificateur</a:t>
            </a:r>
            <a:endParaRPr lang="fr-FR" sz="1100" b="0" strike="noStrike" spc="-1" dirty="0">
              <a:solidFill>
                <a:schemeClr val="bg1"/>
              </a:solidFill>
              <a:latin typeface="Calibri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DF2C2F7F-6714-4258-9097-F5A73E51DFB0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54101" y="0"/>
            <a:ext cx="1348857" cy="47248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1EBCD6C4-3A76-434C-8E41-09B7AF32A4DF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086660" y="4895242"/>
            <a:ext cx="1732773" cy="1372628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xmlns="" id="{94429E41-87CE-4656-BF16-5E1B8F1BB104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093642" y="1128363"/>
            <a:ext cx="478687" cy="666173"/>
          </a:xfrm>
          <a:prstGeom prst="rect">
            <a:avLst/>
          </a:prstGeom>
        </p:spPr>
      </p:pic>
      <p:sp>
        <p:nvSpPr>
          <p:cNvPr id="26" name="Rectangle 6">
            <a:extLst>
              <a:ext uri="{FF2B5EF4-FFF2-40B4-BE49-F238E27FC236}">
                <a16:creationId xmlns:a16="http://schemas.microsoft.com/office/drawing/2014/main" xmlns="" id="{3D55D429-8DF2-4946-8D2E-2928C9CDD9B6}"/>
              </a:ext>
            </a:extLst>
          </p:cNvPr>
          <p:cNvSpPr/>
          <p:nvPr/>
        </p:nvSpPr>
        <p:spPr>
          <a:xfrm>
            <a:off x="0" y="2506291"/>
            <a:ext cx="3474000" cy="445143"/>
          </a:xfrm>
          <a:prstGeom prst="rect">
            <a:avLst/>
          </a:prstGeom>
          <a:solidFill>
            <a:srgbClr val="ED7D3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Norme NF EN S99-170 [4]</a:t>
            </a: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Recommandation de la Haute Autorité de Santé [5]         </a:t>
            </a:r>
          </a:p>
        </p:txBody>
      </p:sp>
      <p:sp>
        <p:nvSpPr>
          <p:cNvPr id="30" name="Rectangle 6">
            <a:extLst>
              <a:ext uri="{FF2B5EF4-FFF2-40B4-BE49-F238E27FC236}">
                <a16:creationId xmlns:a16="http://schemas.microsoft.com/office/drawing/2014/main" xmlns="" id="{C974F09D-E424-487F-82A5-B08927B0B4BA}"/>
              </a:ext>
            </a:extLst>
          </p:cNvPr>
          <p:cNvSpPr/>
          <p:nvPr/>
        </p:nvSpPr>
        <p:spPr>
          <a:xfrm>
            <a:off x="0" y="1973421"/>
            <a:ext cx="3474000" cy="445143"/>
          </a:xfrm>
          <a:prstGeom prst="rect">
            <a:avLst/>
          </a:prstGeom>
          <a:solidFill>
            <a:srgbClr val="ED7D3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L’article L6111-2 du Code de la santé publique [2]</a:t>
            </a: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1100" spc="-1" dirty="0">
                <a:solidFill>
                  <a:srgbClr val="FFFFFF"/>
                </a:solidFill>
                <a:latin typeface="Calibri"/>
                <a:ea typeface="Calibri"/>
              </a:rPr>
              <a:t>Règlement (UE) 2017/745 [3]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F29DE6E6-24F2-4724-873F-30D54CAC999A}"/>
              </a:ext>
            </a:extLst>
          </p:cNvPr>
          <p:cNvPicPr>
            <a:picLocks noChangeAspect="1"/>
          </p:cNvPicPr>
          <p:nvPr/>
        </p:nvPicPr>
        <p:blipFill>
          <a:blip r:embed="rId25" cstate="print"/>
          <a:stretch>
            <a:fillRect/>
          </a:stretch>
        </p:blipFill>
        <p:spPr>
          <a:xfrm>
            <a:off x="3451222" y="1935662"/>
            <a:ext cx="691574" cy="55176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2A76C1C5-494E-43BF-A771-43BB2B6546BA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498553" y="2487428"/>
            <a:ext cx="542757" cy="527928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softEdge rad="112500"/>
          </a:effectLst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D4A8C793-2A0E-470A-8040-008BD1825220}"/>
              </a:ext>
            </a:extLst>
          </p:cNvPr>
          <p:cNvSpPr txBox="1"/>
          <p:nvPr/>
        </p:nvSpPr>
        <p:spPr>
          <a:xfrm>
            <a:off x="5134862" y="361710"/>
            <a:ext cx="232905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https://abih.utc.fr/projets/abih-25-02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41A37CDE-4169-45C8-A417-17D93AA8A332}"/>
              </a:ext>
            </a:extLst>
          </p:cNvPr>
          <p:cNvPicPr>
            <a:picLocks noChangeAspect="1"/>
          </p:cNvPicPr>
          <p:nvPr/>
        </p:nvPicPr>
        <p:blipFill>
          <a:blip r:embed="rId27" cstate="print"/>
          <a:stretch>
            <a:fillRect/>
          </a:stretch>
        </p:blipFill>
        <p:spPr>
          <a:xfrm>
            <a:off x="927129" y="3818733"/>
            <a:ext cx="1387247" cy="837583"/>
          </a:xfrm>
          <a:prstGeom prst="rect">
            <a:avLst/>
          </a:prstGeom>
        </p:spPr>
      </p:pic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xmlns="" id="{F91435BF-D047-43CF-900F-78EEF2313446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6568980" y="5581556"/>
            <a:ext cx="0" cy="394683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xmlns="" id="{842D91F2-A261-478E-BC8B-FF4BC2338362}"/>
              </a:ext>
            </a:extLst>
          </p:cNvPr>
          <p:cNvCxnSpPr>
            <a:cxnSpLocks/>
            <a:stCxn id="37" idx="1"/>
            <a:endCxn id="53" idx="3"/>
          </p:cNvCxnSpPr>
          <p:nvPr/>
        </p:nvCxnSpPr>
        <p:spPr>
          <a:xfrm flipH="1" flipV="1">
            <a:off x="5220865" y="6184677"/>
            <a:ext cx="823570" cy="6279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2448</TotalTime>
  <Words>293</Words>
  <Application>Microsoft Office PowerPoint</Application>
  <PresentationFormat>Personnalisé</PresentationFormat>
  <Paragraphs>65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Accompagnement des soignants en réanimation à la résolution des pannes de niveau 1 d’un réchauffeur humidificateur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Clero Patrice (PS/ETW2-FR)</dc:creator>
  <dc:description/>
  <cp:lastModifiedBy>zamuner</cp:lastModifiedBy>
  <cp:revision>138</cp:revision>
  <dcterms:created xsi:type="dcterms:W3CDTF">2025-02-13T16:33:51Z</dcterms:created>
  <dcterms:modified xsi:type="dcterms:W3CDTF">2025-04-10T08:12:53Z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Personnalisé</vt:lpwstr>
  </property>
  <property fmtid="{D5CDD505-2E9C-101B-9397-08002B2CF9AE}" pid="3" name="Slides">
    <vt:i4>1</vt:i4>
  </property>
</Properties>
</file>