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"/>
  </p:notesMasterIdLst>
  <p:sldIdLst>
    <p:sldId id="262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169"/>
    <a:srgbClr val="19BD9E"/>
    <a:srgbClr val="FF5050"/>
    <a:srgbClr val="CC3300"/>
    <a:srgbClr val="0D86A3"/>
    <a:srgbClr val="DFE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8" autoAdjust="0"/>
    <p:restoredTop sz="96404" autoAdjust="0"/>
  </p:normalViewPr>
  <p:slideViewPr>
    <p:cSldViewPr snapToGrid="0">
      <p:cViewPr varScale="1">
        <p:scale>
          <a:sx n="115" d="100"/>
          <a:sy n="115" d="100"/>
        </p:scale>
        <p:origin x="12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0E15C-00A0-40B9-A465-5DC2D2EFB44F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8E213-16D3-4802-8DD8-262C539D5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03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3bca3b1e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e3bca3b1e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08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696178" y="1169931"/>
            <a:ext cx="5216071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33401"/>
            <a:ext cx="6667606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3843868"/>
            <a:ext cx="5367104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5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33400"/>
            <a:ext cx="87503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3843867"/>
            <a:ext cx="78881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3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7503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114800"/>
            <a:ext cx="6915515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4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33400"/>
            <a:ext cx="743143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429000"/>
            <a:ext cx="6936006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301070"/>
            <a:ext cx="6914224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4359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429000"/>
            <a:ext cx="6914224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132981"/>
            <a:ext cx="6915515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0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33400"/>
            <a:ext cx="7431435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886200"/>
            <a:ext cx="6914224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953000"/>
            <a:ext cx="691422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7651" y="710624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7551" y="2768601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809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33400"/>
            <a:ext cx="8152796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3928534"/>
            <a:ext cx="691422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766736"/>
            <a:ext cx="691422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04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33401"/>
            <a:ext cx="7101106" cy="376767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66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33400"/>
            <a:ext cx="221454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33400"/>
            <a:ext cx="6337513" cy="548640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33400"/>
            <a:ext cx="7101106" cy="3767670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1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981200"/>
            <a:ext cx="6936007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487334"/>
            <a:ext cx="6936006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1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33401"/>
            <a:ext cx="4279131" cy="3767667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33400"/>
            <a:ext cx="4277258" cy="37592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4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33400"/>
            <a:ext cx="4026605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143001"/>
            <a:ext cx="4274256" cy="3158067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66738"/>
            <a:ext cx="407772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143000"/>
            <a:ext cx="4286430" cy="3149600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85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3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4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33400"/>
            <a:ext cx="34671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33400"/>
            <a:ext cx="4808651" cy="54864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209803"/>
            <a:ext cx="34671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91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447800"/>
            <a:ext cx="3860196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14400"/>
            <a:ext cx="3554389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743200"/>
            <a:ext cx="3861242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7850" y="6172201"/>
            <a:ext cx="629603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85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226565" y="3894668"/>
            <a:ext cx="2676327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1" y="4495800"/>
            <a:ext cx="7101106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533401"/>
            <a:ext cx="7101106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9432" y="6172204"/>
            <a:ext cx="130050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172201"/>
            <a:ext cx="629603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2295" y="5578479"/>
            <a:ext cx="928316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36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5" Type="http://schemas.openxmlformats.org/officeDocument/2006/relationships/image" Target="../media/image12.jpg"/><Relationship Id="rId10" Type="http://schemas.openxmlformats.org/officeDocument/2006/relationships/image" Target="../media/image7.png"/><Relationship Id="rId19" Type="http://schemas.microsoft.com/office/2007/relationships/hdphoto" Target="../media/hdphoto1.wdp"/><Relationship Id="rId4" Type="http://schemas.openxmlformats.org/officeDocument/2006/relationships/hyperlink" Target="https://abih.utc.fr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2e3bca3b1ec_1_0" descr="https://lh7-rt.googleusercontent.com/slidesz/AGV_vUeXYGydRnTQR2uXM9_emvBJwoU3NXzBV6jcWW9I83t0eOV4X2l5J_0I8SvaDu_AfxdESh6qghM2usfe1mD10i7IJ0gsX_UNhY-qbiB_RPNC5sTirRAEd1ZCt9b00nYNiQKMFump7WkvHO4Zb4HyHGk=s2048?key=ngAq9Yy5-88rzr--h1PLve-f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10814" t="13459" r="2547" b="14333"/>
          <a:stretch/>
        </p:blipFill>
        <p:spPr>
          <a:xfrm>
            <a:off x="7556500" y="24939"/>
            <a:ext cx="2273300" cy="73257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09" name="Google Shape;209;g2e3bca3b1ec_1_0"/>
          <p:cNvSpPr txBox="1"/>
          <p:nvPr/>
        </p:nvSpPr>
        <p:spPr>
          <a:xfrm>
            <a:off x="21431" y="26148"/>
            <a:ext cx="1957388" cy="7309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endParaRPr lang="fr-FR" sz="350" b="1" dirty="0" smtClean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/>
            <a:endParaRPr lang="fr-FR" sz="35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/>
            <a:endParaRPr lang="fr-FR" sz="350" b="1" dirty="0" smtClean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/>
            <a:endParaRPr lang="fr-FR" sz="35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/>
            <a:endParaRPr lang="fr-FR" sz="350" b="1" dirty="0" smtClean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/>
            <a:endParaRPr lang="fr-FR" sz="35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/>
            <a:endParaRPr lang="fr-FR" sz="350" b="1" dirty="0" smtClean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/>
            <a:endParaRPr lang="fr-FR" sz="35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/>
            <a:endParaRPr lang="fr-FR" sz="350" b="1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/>
            <a:r>
              <a:rPr lang="fr-FR" sz="5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HAMDI             CARDINALE               ADANI</a:t>
            </a:r>
          </a:p>
          <a:p>
            <a:pPr lvl="0" algn="ctr"/>
            <a:r>
              <a:rPr lang="fr-FR" sz="500" b="1" dirty="0" smtClea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     AYMEN                 JULIEN             CHRISTOPHE </a:t>
            </a:r>
            <a:endParaRPr sz="500" b="1" dirty="0">
              <a:solidFill>
                <a:srgbClr val="C7F0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g2e3bca3b1ec_1_0"/>
          <p:cNvSpPr/>
          <p:nvPr/>
        </p:nvSpPr>
        <p:spPr>
          <a:xfrm>
            <a:off x="77712" y="816423"/>
            <a:ext cx="4896215" cy="27551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 useBgFill="1">
        <p:nvSpPr>
          <p:cNvPr id="210" name="Google Shape;210;g2e3bca3b1ec_1_0"/>
          <p:cNvSpPr/>
          <p:nvPr/>
        </p:nvSpPr>
        <p:spPr>
          <a:xfrm rot="5400000">
            <a:off x="395593" y="3366508"/>
            <a:ext cx="548100" cy="474600"/>
          </a:xfrm>
          <a:prstGeom prst="ellipse">
            <a:avLst/>
          </a:prstGeom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g2e3bca3b1ec_1_0"/>
          <p:cNvSpPr/>
          <p:nvPr/>
        </p:nvSpPr>
        <p:spPr>
          <a:xfrm>
            <a:off x="5038609" y="3625658"/>
            <a:ext cx="4790193" cy="27069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 useBgFill="1">
        <p:nvSpPr>
          <p:cNvPr id="212" name="Google Shape;212;g2e3bca3b1ec_1_0"/>
          <p:cNvSpPr/>
          <p:nvPr/>
        </p:nvSpPr>
        <p:spPr>
          <a:xfrm rot="5400000">
            <a:off x="8949326" y="3360917"/>
            <a:ext cx="548100" cy="476251"/>
          </a:xfrm>
          <a:prstGeom prst="ellipse">
            <a:avLst/>
          </a:prstGeom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3" name="Google Shape;213;g2e3bca3b1ec_1_0"/>
          <p:cNvGrpSpPr/>
          <p:nvPr/>
        </p:nvGrpSpPr>
        <p:grpSpPr>
          <a:xfrm>
            <a:off x="5036871" y="817459"/>
            <a:ext cx="4795112" cy="2994762"/>
            <a:chOff x="5242009" y="1124731"/>
            <a:chExt cx="4449600" cy="2727282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14" name="Google Shape;214;g2e3bca3b1ec_1_0"/>
            <p:cNvSpPr/>
            <p:nvPr/>
          </p:nvSpPr>
          <p:spPr>
            <a:xfrm>
              <a:off x="5242009" y="1124731"/>
              <a:ext cx="4449600" cy="249727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16" name="Google Shape;216;g2e3bca3b1ec_1_0"/>
            <p:cNvSpPr/>
            <p:nvPr/>
          </p:nvSpPr>
          <p:spPr>
            <a:xfrm rot="5400000">
              <a:off x="8823211" y="3363973"/>
              <a:ext cx="597757" cy="378324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219" name="Google Shape;219;g2e3bca3b1ec_1_0"/>
          <p:cNvSpPr/>
          <p:nvPr/>
        </p:nvSpPr>
        <p:spPr>
          <a:xfrm rot="5400000">
            <a:off x="373741" y="3480920"/>
            <a:ext cx="591600" cy="3825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Google Shape;217;g2e3bca3b1ec_1_0"/>
          <p:cNvSpPr/>
          <p:nvPr/>
        </p:nvSpPr>
        <p:spPr>
          <a:xfrm>
            <a:off x="77915" y="3620894"/>
            <a:ext cx="4884133" cy="2704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g2e3bca3b1ec_1_0"/>
          <p:cNvSpPr/>
          <p:nvPr/>
        </p:nvSpPr>
        <p:spPr>
          <a:xfrm>
            <a:off x="4380488" y="3027777"/>
            <a:ext cx="1278824" cy="118519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g2e3bca3b1ec_1_0"/>
          <p:cNvSpPr/>
          <p:nvPr/>
        </p:nvSpPr>
        <p:spPr>
          <a:xfrm>
            <a:off x="5524339" y="3182210"/>
            <a:ext cx="299400" cy="252600"/>
          </a:xfrm>
          <a:prstGeom prst="flowChartDelay">
            <a:avLst/>
          </a:prstGeom>
          <a:solidFill>
            <a:schemeClr val="lt1"/>
          </a:soli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4" name="Google Shape;224;g2e3bca3b1ec_1_0"/>
          <p:cNvSpPr/>
          <p:nvPr/>
        </p:nvSpPr>
        <p:spPr>
          <a:xfrm rot="10800000">
            <a:off x="4195332" y="3821840"/>
            <a:ext cx="299400" cy="252600"/>
          </a:xfrm>
          <a:prstGeom prst="flowChartDelay">
            <a:avLst/>
          </a:prstGeom>
          <a:solidFill>
            <a:schemeClr val="lt1"/>
          </a:soli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g2e3bca3b1ec_1_0"/>
          <p:cNvSpPr/>
          <p:nvPr/>
        </p:nvSpPr>
        <p:spPr>
          <a:xfrm rot="-5400000">
            <a:off x="4503107" y="2872206"/>
            <a:ext cx="299400" cy="252600"/>
          </a:xfrm>
          <a:prstGeom prst="flowChartDelay">
            <a:avLst/>
          </a:prstGeom>
          <a:solidFill>
            <a:schemeClr val="lt1"/>
          </a:soli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g2e3bca3b1ec_1_0"/>
          <p:cNvSpPr/>
          <p:nvPr/>
        </p:nvSpPr>
        <p:spPr>
          <a:xfrm rot="5400000">
            <a:off x="5211588" y="4100192"/>
            <a:ext cx="299400" cy="252600"/>
          </a:xfrm>
          <a:prstGeom prst="flowChartDelay">
            <a:avLst/>
          </a:prstGeom>
          <a:solidFill>
            <a:schemeClr val="lt1"/>
          </a:solidFill>
          <a:ln w="635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g2e3bca3b1ec_1_0"/>
          <p:cNvSpPr/>
          <p:nvPr/>
        </p:nvSpPr>
        <p:spPr>
          <a:xfrm>
            <a:off x="4439753" y="3085354"/>
            <a:ext cx="1162907" cy="10730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5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entury Gothic"/>
                <a:sym typeface="Century Gothic"/>
              </a:rPr>
              <a:t>MÉTHODE DE CALCUL</a:t>
            </a:r>
            <a:endParaRPr sz="125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g2e3bca3b1ec_1_0"/>
          <p:cNvSpPr txBox="1"/>
          <p:nvPr/>
        </p:nvSpPr>
        <p:spPr>
          <a:xfrm>
            <a:off x="1952799" y="24194"/>
            <a:ext cx="5603702" cy="7309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MÉTHODE </a:t>
            </a:r>
            <a:r>
              <a:rPr lang="fr-FR" sz="17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DE CALCUL D’UN </a:t>
            </a:r>
            <a:r>
              <a:rPr lang="fr-FR" sz="17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INTERVALLE </a:t>
            </a:r>
            <a:r>
              <a:rPr lang="fr-FR" sz="17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DE SURFACE ADÉQUATE D’UN SERVICE </a:t>
            </a:r>
            <a:r>
              <a:rPr lang="fr-FR" sz="17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BIOMÉDICAL</a:t>
            </a:r>
          </a:p>
          <a:p>
            <a:pPr algn="ctr"/>
            <a:r>
              <a:rPr lang="fr-FR" sz="75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Formation Continue Assistant Biomédical en Ingénierie Hospitalière 2025 - </a:t>
            </a:r>
            <a:r>
              <a:rPr lang="fr-FR" sz="75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  <a:hlinkClick r:id="rId4"/>
              </a:rPr>
              <a:t>https://abih.utc.fr/</a:t>
            </a:r>
            <a:r>
              <a:rPr lang="fr-FR" sz="750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projets/abih-25-01</a:t>
            </a:r>
            <a:endParaRPr sz="75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  <a:sym typeface="Verdana"/>
            </a:endParaRPr>
          </a:p>
        </p:txBody>
      </p:sp>
      <p:sp>
        <p:nvSpPr>
          <p:cNvPr id="229" name="Google Shape;229;g2e3bca3b1ec_1_0"/>
          <p:cNvSpPr txBox="1"/>
          <p:nvPr/>
        </p:nvSpPr>
        <p:spPr>
          <a:xfrm>
            <a:off x="309567" y="805257"/>
            <a:ext cx="4640802" cy="3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b="1" u="sng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Contexte et missions d’un service biomédical</a:t>
            </a:r>
            <a:endParaRPr sz="135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0" name="Google Shape;230;g2e3bca3b1ec_1_0"/>
          <p:cNvSpPr txBox="1"/>
          <p:nvPr/>
        </p:nvSpPr>
        <p:spPr>
          <a:xfrm>
            <a:off x="5103637" y="801247"/>
            <a:ext cx="4496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b="1" u="sng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Enjeux et </a:t>
            </a:r>
            <a:r>
              <a:rPr lang="fr-FR" sz="1350" b="1" u="sng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problématiques </a:t>
            </a:r>
            <a:r>
              <a:rPr lang="fr-FR" sz="1350" b="1" u="sng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liés à la surface</a:t>
            </a:r>
            <a:endParaRPr sz="135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1" name="Google Shape;231;g2e3bca3b1ec_1_0"/>
          <p:cNvSpPr txBox="1"/>
          <p:nvPr/>
        </p:nvSpPr>
        <p:spPr>
          <a:xfrm>
            <a:off x="5603663" y="3613049"/>
            <a:ext cx="3465402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00" b="1" u="sng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Analyse des données et application de la règlementation</a:t>
            </a:r>
            <a:endParaRPr sz="130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g2e3bca3b1ec_1_0"/>
          <p:cNvSpPr txBox="1"/>
          <p:nvPr/>
        </p:nvSpPr>
        <p:spPr>
          <a:xfrm>
            <a:off x="1313411" y="6386596"/>
            <a:ext cx="8512221" cy="4154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fr-FR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Décret n° 2016-1331 du 6 octobre 2016 relatif aux obligations des entreprises en matière de vestiaires et de restauration sur les lieux de travail </a:t>
            </a:r>
            <a:r>
              <a:rPr lang="fr-FR" sz="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».</a:t>
            </a:r>
            <a:endParaRPr lang="fr-FR" sz="700" dirty="0">
              <a:solidFill>
                <a:schemeClr val="bg1"/>
              </a:solidFill>
              <a:latin typeface="Verdana"/>
              <a:ea typeface="Verdana"/>
              <a:sym typeface="Verdana"/>
            </a:endParaRPr>
          </a:p>
          <a:p>
            <a:pPr marL="171450" indent="-171450">
              <a:buFontTx/>
              <a:buChar char="-"/>
            </a:pPr>
            <a:r>
              <a:rPr lang="fr-FR" sz="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 Arrêté du 20 avril 2017 » Les </a:t>
            </a:r>
            <a:r>
              <a:rPr lang="fr-FR" sz="7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établissements de santé sont classés comme Établissements Recevant du Public (ERP) et doivent se conformer aux règles </a:t>
            </a:r>
            <a:r>
              <a:rPr lang="fr-FR" sz="7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d’accessibilité.</a:t>
            </a:r>
          </a:p>
          <a:p>
            <a:pPr marL="171450" indent="-171450">
              <a:buFontTx/>
              <a:buChar char="-"/>
            </a:pPr>
            <a:r>
              <a:rPr lang="fr-FR" sz="700" dirty="0" smtClea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«</a:t>
            </a:r>
            <a:r>
              <a:rPr lang="fr-FR" sz="7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 NF X35-102 ». </a:t>
            </a:r>
            <a:r>
              <a:rPr lang="fr-FR" sz="700" i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Afnor EDITIONS version 2023</a:t>
            </a:r>
            <a:r>
              <a:rPr lang="fr-FR" sz="7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, https://</a:t>
            </a:r>
            <a:r>
              <a:rPr lang="fr-FR" sz="700" dirty="0" smtClea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www.boutique.afnor.org/fr-fr/norme/nf-x35102/conception-ergonomique-des-espaces-de-travail-en-bureaux/fa045148/399.</a:t>
            </a:r>
            <a:endParaRPr sz="70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g2e3bca3b1ec_1_0"/>
          <p:cNvSpPr txBox="1"/>
          <p:nvPr/>
        </p:nvSpPr>
        <p:spPr>
          <a:xfrm>
            <a:off x="74793" y="812546"/>
            <a:ext cx="256500" cy="338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160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Google Shape;234;g2e3bca3b1ec_1_0"/>
          <p:cNvSpPr txBox="1"/>
          <p:nvPr/>
        </p:nvSpPr>
        <p:spPr>
          <a:xfrm>
            <a:off x="9576046" y="809851"/>
            <a:ext cx="256500" cy="338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160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Google Shape;235;g2e3bca3b1ec_1_0"/>
          <p:cNvSpPr txBox="1"/>
          <p:nvPr/>
        </p:nvSpPr>
        <p:spPr>
          <a:xfrm>
            <a:off x="9573874" y="3619406"/>
            <a:ext cx="256500" cy="338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sz="160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g2e3bca3b1ec_1_0"/>
          <p:cNvSpPr txBox="1"/>
          <p:nvPr/>
        </p:nvSpPr>
        <p:spPr>
          <a:xfrm>
            <a:off x="76889" y="3623222"/>
            <a:ext cx="256500" cy="338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160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7" name="Google Shape;237;g2e3bca3b1ec_1_0"/>
          <p:cNvSpPr txBox="1"/>
          <p:nvPr/>
        </p:nvSpPr>
        <p:spPr>
          <a:xfrm>
            <a:off x="191196" y="3593840"/>
            <a:ext cx="4175513" cy="500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b="1" u="sng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fr-FR" sz="1300" b="1" u="sng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Réalisation de l’outil de calcul, résultats et retour utilisateurs</a:t>
            </a:r>
            <a:endParaRPr sz="1300" b="1" u="sng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0" name="Google Shape;250;g2e3bca3b1ec_1_0"/>
          <p:cNvSpPr/>
          <p:nvPr/>
        </p:nvSpPr>
        <p:spPr>
          <a:xfrm>
            <a:off x="193829" y="1291458"/>
            <a:ext cx="1531593" cy="1888698"/>
          </a:xfrm>
          <a:prstGeom prst="wedgeRoundRectCallout">
            <a:avLst>
              <a:gd name="adj1" fmla="val 20414"/>
              <a:gd name="adj2" fmla="val 47331"/>
              <a:gd name="adj3" fmla="val 16667"/>
            </a:avLst>
          </a:prstGeom>
          <a:gradFill flip="none" rotWithShape="1">
            <a:gsLst>
              <a:gs pos="0">
                <a:schemeClr val="bg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2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1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Un service biomédical est responsable de la gestion, de la maintenance et de l’achat des dispositifs médicaux afin de garantir la sécurité et la continuité des </a:t>
            </a:r>
            <a:r>
              <a:rPr lang="fr-FR" sz="1050" b="1" i="0" u="none" strike="noStrike" cap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soins.</a:t>
            </a:r>
            <a:endParaRPr sz="1050" b="1" i="0" u="none" strike="noStrike" cap="none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5" name="Google Shape;255;g2e3bca3b1ec_1_0" descr="Excel Logo - Storia e significato dell'emblema del marchi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45846" y="3584811"/>
            <a:ext cx="937678" cy="530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6" descr="https://lh7-rt.googleusercontent.com/slidesz/AGV_vUeSve40fBIavKWj1JG3HxLqU9knmJp3YqGT7PRESZxnKnGItfMI28EJZ_LXP4P2sSmtUdu7vxz7sBL8sBmNYqU2ow6tq7Z2pmsNnf54CFpuRaElo5MpyASRR4F3-EE0wY-4oM9kbiRqAHTiq_zVqT4=s2048?key=ngAq9Yy5-88rzr--h1PLve-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" t="2955" r="8309" b="4482"/>
          <a:stretch/>
        </p:blipFill>
        <p:spPr bwMode="auto">
          <a:xfrm>
            <a:off x="116584" y="29436"/>
            <a:ext cx="440534" cy="52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lh7-rt.googleusercontent.com/slidesz/AGV_vUc6qcNtiOP8rHAiUm1Ujfk-Z5Xr1QjGN3G1JaATfizzhdHZuVb6qy012c74NC35OrLXkmhgFBnJRA5HjP5etGTfGePXHLNh6lbKxExxTGPpE1wmf5iLajiG8-n_SU9-30kpXldifBcI_E2PWOF7oA=s2048?key=ngAq9Yy5-88rzr--h1PLve-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12" y="38022"/>
            <a:ext cx="356205" cy="51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s://lh7-rt.googleusercontent.com/slidesz/AGV_vUfucYuA0pOQK5W2NTTKcWlZtabthr6JxO3HmU9eQd11hShRdMQ20Cr4Zmt_MO-3v60CCJO06AC32OMadDzB-dDL0yCX6Jn5Y5qhysqFW3oswO0cFDwTVqcGlPS9mFXDnMb_RdQk6Y7TOlEdddm8TA=s2048?key=ngAq9Yy5-88rzr--h1PLve-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42" y="38021"/>
            <a:ext cx="398858" cy="51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1161" y="1422808"/>
            <a:ext cx="2865856" cy="1405193"/>
          </a:xfrm>
          <a:prstGeom prst="rect">
            <a:avLst/>
          </a:prstGeom>
        </p:spPr>
      </p:pic>
      <p:sp>
        <p:nvSpPr>
          <p:cNvPr id="117" name="Google Shape;254;g2e3bca3b1ec_1_0"/>
          <p:cNvSpPr/>
          <p:nvPr/>
        </p:nvSpPr>
        <p:spPr>
          <a:xfrm>
            <a:off x="7398402" y="4179064"/>
            <a:ext cx="2249072" cy="658791"/>
          </a:xfrm>
          <a:prstGeom prst="wedgeRoundRectCallout">
            <a:avLst>
              <a:gd name="adj1" fmla="val 1312"/>
              <a:gd name="adj2" fmla="val -3349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50" u="none" strike="noStrike" cap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Enquête diffusée auprès de 100 centres hospitaliers.</a:t>
            </a:r>
          </a:p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5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39 réponses, 31 cohérentes après analyse.</a:t>
            </a:r>
            <a:endParaRPr sz="950" u="none" strike="noStrike" cap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0492" y="2857609"/>
            <a:ext cx="1205591" cy="702051"/>
          </a:xfrm>
          <a:prstGeom prst="rect">
            <a:avLst/>
          </a:prstGeom>
        </p:spPr>
      </p:pic>
      <p:sp>
        <p:nvSpPr>
          <p:cNvPr id="66" name="Google Shape;250;g2e3bca3b1ec_1_0"/>
          <p:cNvSpPr/>
          <p:nvPr/>
        </p:nvSpPr>
        <p:spPr>
          <a:xfrm>
            <a:off x="5297344" y="1147247"/>
            <a:ext cx="2101058" cy="631677"/>
          </a:xfrm>
          <a:prstGeom prst="wedgeRoundRectCallout">
            <a:avLst>
              <a:gd name="adj1" fmla="val 20414"/>
              <a:gd name="adj2" fmla="val 47331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algn="ctr">
              <a:lnSpc>
                <a:spcPct val="90000"/>
              </a:lnSpc>
            </a:pPr>
            <a:r>
              <a:rPr lang="fr-FR" sz="1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Un service </a:t>
            </a:r>
            <a:r>
              <a:rPr lang="fr-FR" sz="1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b</a:t>
            </a:r>
            <a:r>
              <a:rPr lang="fr-FR" sz="1000" b="1" dirty="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sym typeface="Verdana"/>
              </a:rPr>
              <a:t>iomédical avec un espace inadapté</a:t>
            </a:r>
            <a:r>
              <a:rPr lang="fr-FR" sz="1000" b="1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devient vite encombré et perturbe ses missions.</a:t>
            </a:r>
            <a:endParaRPr lang="fr-FR" sz="1000" b="1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Explosion 1 64"/>
          <p:cNvSpPr>
            <a:spLocks noChangeAspect="1"/>
          </p:cNvSpPr>
          <p:nvPr/>
        </p:nvSpPr>
        <p:spPr>
          <a:xfrm>
            <a:off x="5359616" y="1613285"/>
            <a:ext cx="3189851" cy="1938799"/>
          </a:xfrm>
          <a:prstGeom prst="irregularSeal1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Google Shape;250;g2e3bca3b1ec_1_0"/>
          <p:cNvSpPr/>
          <p:nvPr/>
        </p:nvSpPr>
        <p:spPr>
          <a:xfrm>
            <a:off x="7674882" y="1280175"/>
            <a:ext cx="1884155" cy="373213"/>
          </a:xfrm>
          <a:prstGeom prst="wedgeRoundRectCallout">
            <a:avLst>
              <a:gd name="adj1" fmla="val 20414"/>
              <a:gd name="adj2" fmla="val 47331"/>
              <a:gd name="adj3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>
              <a:lnSpc>
                <a:spcPct val="90000"/>
              </a:lnSpc>
            </a:pPr>
            <a:r>
              <a:rPr lang="fr-FR" sz="90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Des risques d’accidents dû à un manque </a:t>
            </a:r>
            <a:r>
              <a:rPr lang="fr-FR" sz="90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d’accessibilité.</a:t>
            </a:r>
            <a:endParaRPr lang="fr-FR" sz="900" dirty="0"/>
          </a:p>
        </p:txBody>
      </p:sp>
      <p:sp>
        <p:nvSpPr>
          <p:cNvPr id="69" name="Google Shape;250;g2e3bca3b1ec_1_0"/>
          <p:cNvSpPr/>
          <p:nvPr/>
        </p:nvSpPr>
        <p:spPr>
          <a:xfrm>
            <a:off x="8196787" y="1700984"/>
            <a:ext cx="1376878" cy="334721"/>
          </a:xfrm>
          <a:prstGeom prst="wedgeRoundRectCallout">
            <a:avLst>
              <a:gd name="adj1" fmla="val 20414"/>
              <a:gd name="adj2" fmla="val 47331"/>
              <a:gd name="adj3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>
              <a:lnSpc>
                <a:spcPct val="90000"/>
              </a:lnSpc>
            </a:pPr>
            <a:r>
              <a:rPr lang="fr-FR" sz="90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La maintenance est </a:t>
            </a:r>
            <a:r>
              <a:rPr lang="fr-FR" sz="90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retardée.</a:t>
            </a:r>
            <a:endParaRPr lang="fr-FR" sz="900" dirty="0"/>
          </a:p>
        </p:txBody>
      </p:sp>
      <p:sp>
        <p:nvSpPr>
          <p:cNvPr id="70" name="Google Shape;250;g2e3bca3b1ec_1_0"/>
          <p:cNvSpPr/>
          <p:nvPr/>
        </p:nvSpPr>
        <p:spPr>
          <a:xfrm>
            <a:off x="8060168" y="3195319"/>
            <a:ext cx="954221" cy="317176"/>
          </a:xfrm>
          <a:prstGeom prst="wedgeRoundRectCallout">
            <a:avLst>
              <a:gd name="adj1" fmla="val 20414"/>
              <a:gd name="adj2" fmla="val 47331"/>
              <a:gd name="adj3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>
              <a:lnSpc>
                <a:spcPct val="90000"/>
              </a:lnSpc>
            </a:pPr>
            <a:r>
              <a:rPr lang="fr-FR" sz="90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Un service </a:t>
            </a:r>
            <a:r>
              <a:rPr lang="fr-FR" sz="90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désorganisé.</a:t>
            </a:r>
            <a:endParaRPr lang="fr-FR" sz="900" dirty="0"/>
          </a:p>
        </p:txBody>
      </p:sp>
      <p:sp>
        <p:nvSpPr>
          <p:cNvPr id="77" name="Google Shape;250;g2e3bca3b1ec_1_0"/>
          <p:cNvSpPr/>
          <p:nvPr/>
        </p:nvSpPr>
        <p:spPr>
          <a:xfrm>
            <a:off x="8553987" y="2035705"/>
            <a:ext cx="1328506" cy="588009"/>
          </a:xfrm>
          <a:prstGeom prst="wedgeRoundRectCallout">
            <a:avLst>
              <a:gd name="adj1" fmla="val 20414"/>
              <a:gd name="adj2" fmla="val 47331"/>
              <a:gd name="adj3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>
              <a:lnSpc>
                <a:spcPct val="90000"/>
              </a:lnSpc>
            </a:pPr>
            <a:r>
              <a:rPr lang="fr-FR" sz="90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Un manque d’ergonomie pour le </a:t>
            </a:r>
            <a:r>
              <a:rPr lang="fr-FR" sz="90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personnel.</a:t>
            </a:r>
            <a:endParaRPr lang="fr-FR" sz="900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" name="Google Shape;250;g2e3bca3b1ec_1_0"/>
          <p:cNvSpPr/>
          <p:nvPr/>
        </p:nvSpPr>
        <p:spPr>
          <a:xfrm>
            <a:off x="8373068" y="2790789"/>
            <a:ext cx="1458915" cy="334721"/>
          </a:xfrm>
          <a:prstGeom prst="wedgeRoundRectCallout">
            <a:avLst>
              <a:gd name="adj1" fmla="val 20414"/>
              <a:gd name="adj2" fmla="val 47331"/>
              <a:gd name="adj3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algn="ctr">
              <a:lnSpc>
                <a:spcPct val="90000"/>
              </a:lnSpc>
            </a:pPr>
            <a:r>
              <a:rPr lang="fr-FR" sz="900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Risque de casse des </a:t>
            </a:r>
            <a:r>
              <a:rPr lang="fr-FR" sz="900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dispositifs médicaux.</a:t>
            </a:r>
            <a:endParaRPr lang="fr-FR" sz="900" dirty="0"/>
          </a:p>
        </p:txBody>
      </p:sp>
      <p:sp useBgFill="1">
        <p:nvSpPr>
          <p:cNvPr id="84" name="Google Shape;210;g2e3bca3b1ec_1_0"/>
          <p:cNvSpPr/>
          <p:nvPr/>
        </p:nvSpPr>
        <p:spPr>
          <a:xfrm rot="10800000">
            <a:off x="4732944" y="1036099"/>
            <a:ext cx="548100" cy="474600"/>
          </a:xfrm>
          <a:prstGeom prst="ellipse">
            <a:avLst/>
          </a:prstGeom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" name="Image 78"/>
          <p:cNvPicPr>
            <a:picLocks noChangeAspect="1"/>
          </p:cNvPicPr>
          <p:nvPr/>
        </p:nvPicPr>
        <p:blipFill rotWithShape="1">
          <a:blip r:embed="rId12"/>
          <a:srcRect l="22092" r="19932"/>
          <a:stretch/>
        </p:blipFill>
        <p:spPr>
          <a:xfrm>
            <a:off x="6740690" y="4168616"/>
            <a:ext cx="765652" cy="699171"/>
          </a:xfrm>
          <a:prstGeom prst="rect">
            <a:avLst/>
          </a:prstGeom>
        </p:spPr>
      </p:pic>
      <p:sp>
        <p:nvSpPr>
          <p:cNvPr id="83" name="Google Shape;219;g2e3bca3b1ec_1_0"/>
          <p:cNvSpPr/>
          <p:nvPr/>
        </p:nvSpPr>
        <p:spPr>
          <a:xfrm rot="10800000">
            <a:off x="4635914" y="1084282"/>
            <a:ext cx="591600" cy="38250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250;g2e3bca3b1ec_1_0"/>
          <p:cNvSpPr/>
          <p:nvPr/>
        </p:nvSpPr>
        <p:spPr>
          <a:xfrm>
            <a:off x="1904810" y="1229399"/>
            <a:ext cx="2865856" cy="268692"/>
          </a:xfrm>
          <a:prstGeom prst="wedgeRoundRectCallout">
            <a:avLst>
              <a:gd name="adj1" fmla="val 20414"/>
              <a:gd name="adj2" fmla="val 47331"/>
              <a:gd name="adj3" fmla="val 16667"/>
            </a:avLst>
          </a:prstGeom>
          <a:solidFill>
            <a:schemeClr val="lt1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1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</a:t>
            </a:r>
            <a:r>
              <a:rPr lang="fr-FR" sz="1000" b="1" i="0" u="none" strike="noStrike" cap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es missions </a:t>
            </a:r>
            <a:r>
              <a:rPr lang="fr-FR" sz="1000" b="1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d’un service biomédical</a:t>
            </a:r>
            <a:endParaRPr sz="1000" b="0" i="0" u="none" strike="noStrike" cap="none" dirty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7478" y="993824"/>
            <a:ext cx="169280" cy="6262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Google Shape;210;g2e3bca3b1ec_1_0"/>
          <p:cNvSpPr/>
          <p:nvPr/>
        </p:nvSpPr>
        <p:spPr>
          <a:xfrm rot="10800000">
            <a:off x="4694800" y="5695646"/>
            <a:ext cx="548100" cy="4746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219;g2e3bca3b1ec_1_0"/>
          <p:cNvSpPr/>
          <p:nvPr/>
        </p:nvSpPr>
        <p:spPr>
          <a:xfrm rot="10800000">
            <a:off x="4752464" y="5741269"/>
            <a:ext cx="591600" cy="3825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39448" y="5620733"/>
            <a:ext cx="138307" cy="566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Google Shape;232;g2e3bca3b1ec_1_0"/>
          <p:cNvSpPr txBox="1"/>
          <p:nvPr/>
        </p:nvSpPr>
        <p:spPr>
          <a:xfrm>
            <a:off x="71939" y="6385560"/>
            <a:ext cx="1241472" cy="4154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500" b="1" u="sng" dirty="0" smtClean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u="sng" dirty="0" smtClean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Bibliographie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Google Shape;254;g2e3bca3b1ec_1_0"/>
          <p:cNvSpPr/>
          <p:nvPr/>
        </p:nvSpPr>
        <p:spPr>
          <a:xfrm>
            <a:off x="8250182" y="5614544"/>
            <a:ext cx="762666" cy="638766"/>
          </a:xfrm>
          <a:prstGeom prst="wedgeRoundRectCallout">
            <a:avLst>
              <a:gd name="adj1" fmla="val 1312"/>
              <a:gd name="adj2" fmla="val -3349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Analyse de 8 plans de services biomédicaux Français.</a:t>
            </a:r>
            <a:endParaRPr sz="800" b="0" u="none" strike="noStrike" cap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2" name="Google Shape;262;g2e3bca3b1ec_1_0"/>
          <p:cNvPicPr preferRelativeResize="0"/>
          <p:nvPr/>
        </p:nvPicPr>
        <p:blipFill rotWithShape="1">
          <a:blip r:embed="rId13">
            <a:alphaModFix/>
          </a:blip>
          <a:srcRect t="6973" b="911"/>
          <a:stretch/>
        </p:blipFill>
        <p:spPr>
          <a:xfrm>
            <a:off x="8288535" y="5008641"/>
            <a:ext cx="697832" cy="45186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254;g2e3bca3b1ec_1_0"/>
          <p:cNvSpPr/>
          <p:nvPr/>
        </p:nvSpPr>
        <p:spPr>
          <a:xfrm>
            <a:off x="9005513" y="5619032"/>
            <a:ext cx="822728" cy="613170"/>
          </a:xfrm>
          <a:prstGeom prst="wedgeRoundRectCallout">
            <a:avLst>
              <a:gd name="adj1" fmla="val 1312"/>
              <a:gd name="adj2" fmla="val -3349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Consultations d’outils Excel des travaux d’étudiants de l’UTC.</a:t>
            </a:r>
            <a:endParaRPr sz="800" b="0" u="none" strike="noStrike" cap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2" name="Google Shape;254;g2e3bca3b1ec_1_0"/>
          <p:cNvSpPr/>
          <p:nvPr/>
        </p:nvSpPr>
        <p:spPr>
          <a:xfrm>
            <a:off x="7300862" y="5614544"/>
            <a:ext cx="945565" cy="647817"/>
          </a:xfrm>
          <a:prstGeom prst="wedgeRoundRectCallout">
            <a:avLst>
              <a:gd name="adj1" fmla="val 1312"/>
              <a:gd name="adj2" fmla="val -3349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Application de la règlementation existante pour les bureaux et les WC.</a:t>
            </a:r>
            <a:endParaRPr sz="800" b="0" u="none" strike="noStrike" cap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71337" y="4995747"/>
            <a:ext cx="547513" cy="451867"/>
          </a:xfrm>
          <a:prstGeom prst="rect">
            <a:avLst/>
          </a:prstGeom>
        </p:spPr>
      </p:pic>
      <p:pic>
        <p:nvPicPr>
          <p:cNvPr id="252" name="Google Shape;252;g2e3bca3b1ec_1_0" descr="Objectif Zéro Accident - Rédaction et actualisation du Document Unique ...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397284" y="5026737"/>
            <a:ext cx="721708" cy="43842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250;g2e3bca3b1ec_1_0"/>
          <p:cNvSpPr/>
          <p:nvPr/>
        </p:nvSpPr>
        <p:spPr>
          <a:xfrm>
            <a:off x="129868" y="4107160"/>
            <a:ext cx="1645501" cy="2138530"/>
          </a:xfrm>
          <a:prstGeom prst="wedgeRoundRectCallout">
            <a:avLst>
              <a:gd name="adj1" fmla="val 20414"/>
              <a:gd name="adj2" fmla="val 47331"/>
              <a:gd name="adj3" fmla="val 16667"/>
            </a:avLst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002060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1">
              <a:lnSpc>
                <a:spcPct val="90000"/>
              </a:lnSpc>
            </a:pPr>
            <a:r>
              <a:rPr lang="fr-FR" sz="9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Méthode de calcul qui permet </a:t>
            </a:r>
            <a:r>
              <a:rPr lang="fr-FR" sz="95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d'obtenir </a:t>
            </a:r>
            <a:r>
              <a:rPr lang="fr-FR" sz="9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 graphique de la surface totale </a:t>
            </a:r>
            <a:r>
              <a:rPr lang="fr-FR" sz="95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adéquate en </a:t>
            </a:r>
            <a:r>
              <a:rPr lang="fr-FR" sz="9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m² d’un service biomédical et des zones sélectionnées. Un tableau récapitulatif met en évidence la surface adéquate ainsi que l’intervalle de surface optimale et minimale.</a:t>
            </a:r>
          </a:p>
          <a:p>
            <a:pPr marL="0" lvl="1">
              <a:lnSpc>
                <a:spcPct val="90000"/>
              </a:lnSpc>
            </a:pPr>
            <a:r>
              <a:rPr lang="fr-FR" sz="9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Imprimable en PDF.</a:t>
            </a:r>
            <a:endParaRPr lang="fr-FR" sz="95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254;g2e3bca3b1ec_1_0"/>
          <p:cNvSpPr/>
          <p:nvPr/>
        </p:nvSpPr>
        <p:spPr>
          <a:xfrm>
            <a:off x="3247028" y="5870090"/>
            <a:ext cx="1440860" cy="379688"/>
          </a:xfrm>
          <a:prstGeom prst="wedgeRoundRectCallout">
            <a:avLst>
              <a:gd name="adj1" fmla="val 1312"/>
              <a:gd name="adj2" fmla="val -3349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1" algn="ctr">
              <a:lnSpc>
                <a:spcPct val="90000"/>
              </a:lnSpc>
            </a:pPr>
            <a:r>
              <a:rPr lang="fr-FR" sz="9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Paramètres ajustables.</a:t>
            </a:r>
          </a:p>
          <a:p>
            <a:pPr marL="0" lvl="1" algn="ctr">
              <a:lnSpc>
                <a:spcPct val="90000"/>
              </a:lnSpc>
            </a:pPr>
            <a:r>
              <a:rPr lang="fr-FR" sz="9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Simple et facile à utiliser</a:t>
            </a:r>
            <a:r>
              <a:rPr lang="fr-FR" sz="9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fr-FR" sz="9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254;g2e3bca3b1ec_1_0"/>
          <p:cNvSpPr/>
          <p:nvPr/>
        </p:nvSpPr>
        <p:spPr>
          <a:xfrm>
            <a:off x="6380297" y="5605368"/>
            <a:ext cx="967803" cy="609144"/>
          </a:xfrm>
          <a:prstGeom prst="wedgeRoundRectCallout">
            <a:avLst>
              <a:gd name="adj1" fmla="val 1312"/>
              <a:gd name="adj2" fmla="val -3349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b="0" u="none" strike="noStrike" cap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Choix des normes pour la s</a:t>
            </a:r>
            <a:r>
              <a:rPr lang="fr-FR" sz="8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alle de réunion, les vestiaires  et la salle de pause.</a:t>
            </a:r>
            <a:endParaRPr sz="800" b="0" u="none" strike="noStrike" cap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" name="Google Shape;254;g2e3bca3b1ec_1_0"/>
          <p:cNvSpPr/>
          <p:nvPr/>
        </p:nvSpPr>
        <p:spPr>
          <a:xfrm>
            <a:off x="2267269" y="5860660"/>
            <a:ext cx="934489" cy="410600"/>
          </a:xfrm>
          <a:prstGeom prst="wedgeRoundRectCallout">
            <a:avLst>
              <a:gd name="adj1" fmla="val 1312"/>
              <a:gd name="adj2" fmla="val -3349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0" u="none" strike="noStrike" cap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Testé et validé </a:t>
            </a:r>
            <a:r>
              <a:rPr lang="fr-FR" sz="9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par </a:t>
            </a:r>
            <a:r>
              <a:rPr lang="fr-FR" sz="900" b="0" u="none" strike="noStrike" cap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un centre hospitalier.</a:t>
            </a:r>
            <a:endParaRPr sz="900" b="0" u="none" strike="noStrike" cap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" name="Google Shape;254;g2e3bca3b1ec_1_0"/>
          <p:cNvSpPr/>
          <p:nvPr/>
        </p:nvSpPr>
        <p:spPr>
          <a:xfrm>
            <a:off x="5091743" y="4427533"/>
            <a:ext cx="1285027" cy="1843727"/>
          </a:xfrm>
          <a:prstGeom prst="wedgeRoundRectCallout">
            <a:avLst>
              <a:gd name="adj1" fmla="val 1312"/>
              <a:gd name="adj2" fmla="val -33496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rgbClr val="002060"/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fr-FR" sz="850" b="1" u="sng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Paramètres :</a:t>
            </a:r>
          </a:p>
          <a:p>
            <a:pPr lvl="0" algn="ctr"/>
            <a:endParaRPr lang="fr-FR" sz="100" b="1" u="sng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lvl="0"/>
            <a:r>
              <a:rPr lang="fr-FR" sz="8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- Surface atelier / nombre de techniciens.</a:t>
            </a:r>
          </a:p>
          <a:p>
            <a:pPr lvl="0"/>
            <a:r>
              <a:rPr lang="fr-FR" sz="8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- Ratio atelier / zone </a:t>
            </a:r>
            <a:r>
              <a:rPr lang="fr-FR" sz="85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de </a:t>
            </a:r>
            <a:r>
              <a:rPr lang="fr-FR" sz="8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stockage.</a:t>
            </a:r>
          </a:p>
          <a:p>
            <a:pPr lvl="0"/>
            <a:r>
              <a:rPr lang="fr-FR" sz="8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-Pourcentage de DM réparés </a:t>
            </a:r>
            <a:r>
              <a:rPr lang="fr-FR" sz="85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en </a:t>
            </a:r>
            <a:r>
              <a:rPr lang="fr-FR" sz="8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interne.</a:t>
            </a:r>
          </a:p>
          <a:p>
            <a:pPr lvl="0"/>
            <a:r>
              <a:rPr lang="fr-FR" sz="8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-Pr</a:t>
            </a:r>
            <a:r>
              <a:rPr lang="fr-FR" sz="8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é</a:t>
            </a:r>
            <a:r>
              <a:rPr lang="fr-FR" sz="8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vision </a:t>
            </a:r>
            <a:r>
              <a:rPr lang="fr-FR" sz="85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de </a:t>
            </a:r>
            <a:r>
              <a:rPr lang="fr-FR" sz="8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croissance.</a:t>
            </a:r>
            <a:endParaRPr lang="fr-FR" sz="85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sym typeface="Arial"/>
            </a:endParaRPr>
          </a:p>
          <a:p>
            <a:pPr lvl="0"/>
            <a:r>
              <a:rPr lang="fr-FR" sz="85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-Zones additionnelles et      optionnelles.</a:t>
            </a:r>
            <a:endParaRPr lang="fr-FR" sz="85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72" name="Google Shape;254;g2e3bca3b1ec_1_0"/>
          <p:cNvSpPr/>
          <p:nvPr/>
        </p:nvSpPr>
        <p:spPr>
          <a:xfrm>
            <a:off x="2062707" y="4096628"/>
            <a:ext cx="2177995" cy="341094"/>
          </a:xfrm>
          <a:prstGeom prst="wedgeRoundRectCallout">
            <a:avLst>
              <a:gd name="adj1" fmla="val 1312"/>
              <a:gd name="adj2" fmla="val -3349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1" algn="ctr">
              <a:lnSpc>
                <a:spcPct val="90000"/>
              </a:lnSpc>
            </a:pPr>
            <a:r>
              <a:rPr lang="fr-FR" sz="9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Intervalle de surface qui aide à la décision d’aménagement de service.</a:t>
            </a:r>
            <a:endParaRPr lang="fr-FR" sz="9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6"/>
          <a:srcRect t="11122" b="7957"/>
          <a:stretch/>
        </p:blipFill>
        <p:spPr>
          <a:xfrm>
            <a:off x="6546250" y="5026737"/>
            <a:ext cx="592087" cy="4267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034316" y="4427534"/>
            <a:ext cx="2608800" cy="1367404"/>
          </a:xfrm>
          <a:prstGeom prst="rect">
            <a:avLst/>
          </a:prstGeom>
        </p:spPr>
      </p:pic>
      <p:pic>
        <p:nvPicPr>
          <p:cNvPr id="74" name="Picture 6" descr="Photos, illustrations et vidéos de &quot;symbole validation&quot;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90" y="5695646"/>
            <a:ext cx="678356" cy="598308"/>
          </a:xfrm>
          <a:prstGeom prst="roundRect">
            <a:avLst>
              <a:gd name="adj" fmla="val 2938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0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3580</TotalTime>
  <Words>330</Words>
  <Application>Microsoft Office PowerPoint</Application>
  <PresentationFormat>Format A4 (210 x 297 mm)</PresentationFormat>
  <Paragraphs>54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Verdana</vt:lpstr>
      <vt:lpstr>Wingdings 3</vt:lpstr>
      <vt:lpstr>Secteur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</dc:creator>
  <cp:lastModifiedBy>Chris</cp:lastModifiedBy>
  <cp:revision>173</cp:revision>
  <dcterms:created xsi:type="dcterms:W3CDTF">2025-02-12T16:08:06Z</dcterms:created>
  <dcterms:modified xsi:type="dcterms:W3CDTF">2025-04-10T07:23:39Z</dcterms:modified>
</cp:coreProperties>
</file>