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700" r:id="rId2"/>
  </p:sldMasterIdLst>
  <p:notesMasterIdLst>
    <p:notesMasterId r:id="rId16"/>
  </p:notesMasterIdLst>
  <p:handoutMasterIdLst>
    <p:handoutMasterId r:id="rId17"/>
  </p:handoutMasterIdLst>
  <p:sldIdLst>
    <p:sldId id="256" r:id="rId3"/>
    <p:sldId id="396" r:id="rId4"/>
    <p:sldId id="413" r:id="rId5"/>
    <p:sldId id="417" r:id="rId6"/>
    <p:sldId id="414" r:id="rId7"/>
    <p:sldId id="415" r:id="rId8"/>
    <p:sldId id="416" r:id="rId9"/>
    <p:sldId id="420" r:id="rId10"/>
    <p:sldId id="421" r:id="rId11"/>
    <p:sldId id="418" r:id="rId12"/>
    <p:sldId id="422" r:id="rId13"/>
    <p:sldId id="406" r:id="rId14"/>
    <p:sldId id="43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1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1021" autoAdjust="0"/>
  </p:normalViewPr>
  <p:slideViewPr>
    <p:cSldViewPr snapToGrid="0">
      <p:cViewPr varScale="1">
        <p:scale>
          <a:sx n="81" d="100"/>
          <a:sy n="81" d="100"/>
        </p:scale>
        <p:origin x="9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Nombre de personnes</c:v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'[total reponse sondage.xlsx]Feuil1'!$C$2:$C$4</c:f>
              <c:numCache>
                <c:formatCode>General</c:formatCode>
                <c:ptCount val="3"/>
                <c:pt idx="0">
                  <c:v>70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0-4696-869A-B5625F8600A2}"/>
            </c:ext>
          </c:extLst>
        </c:ser>
        <c:ser>
          <c:idx val="1"/>
          <c:order val="1"/>
          <c:tx>
            <c:v>Nombre de réponses</c:v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'[total reponse sondage.xlsx]Feuil1'!$D$2:$D$4</c:f>
              <c:numCache>
                <c:formatCode>General</c:formatCode>
                <c:ptCount val="3"/>
                <c:pt idx="0">
                  <c:v>14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0-4696-869A-B5625F8600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7785600"/>
        <c:axId val="107799680"/>
        <c:axId val="0"/>
      </c:bar3DChart>
      <c:catAx>
        <c:axId val="107785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7799680"/>
        <c:crosses val="autoZero"/>
        <c:auto val="1"/>
        <c:lblAlgn val="ctr"/>
        <c:lblOffset val="100"/>
        <c:noMultiLvlLbl val="0"/>
      </c:catAx>
      <c:valAx>
        <c:axId val="10779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78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87D1-459D-4111-AA95-476980C9F5DB}" type="datetimeFigureOut">
              <a:rPr lang="fr-FR" smtClean="0"/>
              <a:pPr/>
              <a:t>14/04/2023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ABIH 2023 groupe 2 jalon 1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8F4A3-AF5B-4FD2-9CE6-432ED1BB3C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2C729-986C-4925-9511-30FFACADB8CC}" type="datetimeFigureOut">
              <a:rPr lang="fr-FR" smtClean="0"/>
              <a:pPr/>
              <a:t>14/04/2023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ABIH 2023 groupe 2 jalon 1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DDDDE-1497-4626-AF71-DBF615E2CA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686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ECME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sont tous les matériels qui permettent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contrôler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vérifier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dispositifs médicaux.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L’ECME ne doit pas engendrer une non conformité d’un Dispositif Médical, dans le cas contraire, les conséquences pour les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utilisateurs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les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peuvent se révéler catastrophiques.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DDDDE-1497-4626-AF71-DBF615E2CAA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8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DDDDE-1497-4626-AF71-DBF615E2CAA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29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62F2-7205-420C-9DB5-9B08E2FA7E5C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5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A532-26D2-42FF-8960-1B9070CC93FC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5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1AFC-E179-4521-BFB4-05CF9A3D9842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42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B620-8DFA-4FC1-9DAA-76F0AFF8341B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9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D55C-3959-4DB8-86E3-2D13D879CA02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60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B18C-971E-4F90-B8E5-B2BFA48E3956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AB3D-2566-4813-89C7-83D8FA2EA985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9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FFB-D99A-4B2D-AE72-B0A3B12D4326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08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D8B1-67D4-498F-99A5-F0C557C2D5D8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0DE6-B37E-40CE-AE1C-436DE4BF9FCD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FAD7-26E0-43EC-81A5-0B98A3B99065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BB31-ACB3-4F13-9FCD-DCF04090F488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7335-1923-4207-AD5C-DE070B1E5A2E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CE7-A281-4CC8-B062-CBD51D9F2847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815-75A3-47CB-A57B-A810977DA23A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90FD-82AC-4657-B0DC-F3A2D4167F66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7E1-F45C-4515-BC81-2A32911C3F16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2593-B0C4-4792-893E-E5106958D141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2067-EFD2-4642-AF75-090DB5CA299B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107C-80AF-40A8-82E1-7144A70DA5CC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E608-98E4-47A4-A957-298F3855CD29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8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19CD-AA3C-4D4D-AA7A-DBA8AB48CD8D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7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F40-965D-495C-B93C-76B2B1A5EF5F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E23-D5CE-4FB0-B569-68719D9F401D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5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781D-8335-4BD0-BB38-B0CDEBDCB79A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1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7C-3161-4B0E-9EEB-4C3C7D49D0BF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CAD1-D1A9-4D71-8CA8-8FF48EF2F455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2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53E3-E894-4C2A-A11B-BFBD93F67928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hf sldNum="0" hdr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492B-307E-47AE-BD62-F80BCC306CBE}" type="datetime1">
              <a:rPr lang="fr-FR" smtClean="0"/>
              <a:pPr/>
              <a:t>14/04/2023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UTC Compiegne ABIH 2023 Groupe 2 jalon 1 : Abrial , Archer , Decherf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E952-E90B-4843-A47F-66636E066A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guigsp34@hotmail.com" TargetMode="External"/><Relationship Id="rId7" Type="http://schemas.openxmlformats.org/officeDocument/2006/relationships/image" Target="../media/image18.png"/><Relationship Id="rId2" Type="http://schemas.openxmlformats.org/officeDocument/2006/relationships/hyperlink" Target="mailto:a.abrial43000@gmail.com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openxmlformats.org/officeDocument/2006/relationships/hyperlink" Target="mailto:j.decherf@laposte.net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A4C48-0E07-6463-A59D-224345478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451" y="855798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>Guide de gestion des équipements de contrôle de mesure et d’essais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21E4AA-106D-769A-C5B7-9C1E4B294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801" y="5557902"/>
            <a:ext cx="2216100" cy="499999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Anthony ABRIAL </a:t>
            </a:r>
          </a:p>
        </p:txBody>
      </p:sp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0042446D-DCFE-9705-5B30-5C9C1590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16" y="185953"/>
            <a:ext cx="2697997" cy="104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BD7C2C6-1562-4234-2A3A-A4904700AB77}"/>
              </a:ext>
            </a:extLst>
          </p:cNvPr>
          <p:cNvSpPr txBox="1"/>
          <p:nvPr/>
        </p:nvSpPr>
        <p:spPr>
          <a:xfrm>
            <a:off x="2963917" y="164054"/>
            <a:ext cx="913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Formation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Assistant Biomédical en Ingénierie Hospitalière</a:t>
            </a:r>
            <a:r>
              <a:rPr lang="fr-FR" b="1" dirty="0"/>
              <a:t> 2023 Groupe 2 jalon 3</a:t>
            </a:r>
          </a:p>
        </p:txBody>
      </p:sp>
      <p:pic>
        <p:nvPicPr>
          <p:cNvPr id="6" name="Image 5" descr="IMG_0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877302" y="3594106"/>
            <a:ext cx="1930399" cy="1447799"/>
          </a:xfrm>
          <a:prstGeom prst="rect">
            <a:avLst/>
          </a:prstGeom>
        </p:spPr>
      </p:pic>
      <p:pic>
        <p:nvPicPr>
          <p:cNvPr id="8" name="Image 7" descr="IMG_0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29767" y="4262971"/>
            <a:ext cx="2167467" cy="1625600"/>
          </a:xfrm>
          <a:prstGeom prst="rect">
            <a:avLst/>
          </a:prstGeom>
        </p:spPr>
      </p:pic>
      <p:pic>
        <p:nvPicPr>
          <p:cNvPr id="9" name="Image 8" descr="IMG_06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824038" y="3551241"/>
            <a:ext cx="2197100" cy="16478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05401" y="6261101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Guillaume ARCHER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712201" y="5397501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Julien DECHERF</a:t>
            </a:r>
          </a:p>
        </p:txBody>
      </p:sp>
    </p:spTree>
    <p:extLst>
      <p:ext uri="{BB962C8B-B14F-4D97-AF65-F5344CB8AC3E}">
        <p14:creationId xmlns:p14="http://schemas.microsoft.com/office/powerpoint/2010/main" val="2336671628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F7DB17E2-2B0D-0698-B330-2BB2CD2EC0E1}"/>
              </a:ext>
            </a:extLst>
          </p:cNvPr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10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4CFCCD3-E609-C58E-4249-48CCBF32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10212" y="6340571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1FCD31E0-7D6C-B374-6758-F1E6A650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3" y="6182336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7D06FC-EB6E-CC4F-295E-B918A85E8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7" t="21583" r="8627" b="13033"/>
          <a:stretch/>
        </p:blipFill>
        <p:spPr>
          <a:xfrm>
            <a:off x="1730975" y="828554"/>
            <a:ext cx="9699368" cy="52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2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F7DB17E2-2B0D-0698-B330-2BB2CD2EC0E1}"/>
              </a:ext>
            </a:extLst>
          </p:cNvPr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11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5" name="Espace réservé de la date 5">
            <a:extLst>
              <a:ext uri="{FF2B5EF4-FFF2-40B4-BE49-F238E27FC236}">
                <a16:creationId xmlns:a16="http://schemas.microsoft.com/office/drawing/2014/main" id="{C4CFCCD3-E609-C58E-4249-48CCBF32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10212" y="6340571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FCD31E0-7D6C-B374-6758-F1E6A650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3" y="6182336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57" t="33861" r="4724" b="13766"/>
          <a:stretch>
            <a:fillRect/>
          </a:stretch>
        </p:blipFill>
        <p:spPr bwMode="auto">
          <a:xfrm>
            <a:off x="490579" y="1840375"/>
            <a:ext cx="11408196" cy="359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2413E3E7-E3E2-6629-909B-173B4FF9F1F9}"/>
              </a:ext>
            </a:extLst>
          </p:cNvPr>
          <p:cNvSpPr txBox="1">
            <a:spLocks/>
          </p:cNvSpPr>
          <p:nvPr/>
        </p:nvSpPr>
        <p:spPr>
          <a:xfrm>
            <a:off x="1627726" y="431800"/>
            <a:ext cx="8911687" cy="736600"/>
          </a:xfrm>
          <a:prstGeom prst="rect">
            <a:avLst/>
          </a:prstGeom>
        </p:spPr>
        <p:txBody>
          <a:bodyPr/>
          <a:lstStyle/>
          <a:p>
            <a:r>
              <a:rPr lang="fr-FR" sz="3600" dirty="0"/>
              <a:t>Outil de calcul des incertitudes</a:t>
            </a:r>
          </a:p>
          <a:p>
            <a:pPr defTabSz="457189">
              <a:spcBef>
                <a:spcPct val="0"/>
              </a:spcBef>
              <a:defRPr/>
            </a:pP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159620-13D4-4F0D-9CB4-F957DF335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6144" y="1626499"/>
            <a:ext cx="5962651" cy="3743325"/>
          </a:xfrm>
          <a:prstGeom prst="rect">
            <a:avLst/>
          </a:prstGeom>
        </p:spPr>
      </p:pic>
      <p:sp>
        <p:nvSpPr>
          <p:cNvPr id="6" name="Espace réservé du numéro de diapositive 1"/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12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0610212" y="6319629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B62A8BF7-4964-ACDF-DC2E-0230CA59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3" y="6169457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4248939" y="5185696"/>
            <a:ext cx="2548160" cy="1634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6552636" y="4330700"/>
            <a:ext cx="5524500" cy="248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Parchemin : horizontal 4">
            <a:extLst>
              <a:ext uri="{FF2B5EF4-FFF2-40B4-BE49-F238E27FC236}">
                <a16:creationId xmlns:a16="http://schemas.microsoft.com/office/drawing/2014/main" id="{0689B4EE-40B5-20AB-4DE6-BB6733A95414}"/>
              </a:ext>
            </a:extLst>
          </p:cNvPr>
          <p:cNvSpPr/>
          <p:nvPr/>
        </p:nvSpPr>
        <p:spPr>
          <a:xfrm>
            <a:off x="519376" y="5522189"/>
            <a:ext cx="3431889" cy="128583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Bibliographie :</a:t>
            </a:r>
          </a:p>
          <a:p>
            <a:pPr algn="just"/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Décret n°2001-387 du 3 mai 2001</a:t>
            </a:r>
          </a:p>
          <a:p>
            <a:pPr algn="just"/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Décret n°2001-1154 du 5 décembre 2001</a:t>
            </a:r>
            <a:endParaRPr lang="fr-F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hevron 12">
            <a:extLst>
              <a:ext uri="{FF2B5EF4-FFF2-40B4-BE49-F238E27FC236}">
                <a16:creationId xmlns:a16="http://schemas.microsoft.com/office/drawing/2014/main" id="{59F8E3B8-6E55-990D-0B38-985D47F78387}"/>
              </a:ext>
            </a:extLst>
          </p:cNvPr>
          <p:cNvSpPr/>
          <p:nvPr/>
        </p:nvSpPr>
        <p:spPr>
          <a:xfrm>
            <a:off x="7708978" y="1813262"/>
            <a:ext cx="272415" cy="396240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4415552-C62D-B5D6-8A33-F76E286D2F8A}"/>
              </a:ext>
            </a:extLst>
          </p:cNvPr>
          <p:cNvSpPr txBox="1"/>
          <p:nvPr/>
        </p:nvSpPr>
        <p:spPr>
          <a:xfrm>
            <a:off x="2308171" y="80622"/>
            <a:ext cx="717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Certification professionnelle: </a:t>
            </a:r>
            <a:r>
              <a:rPr lang="fr-FR" sz="1600" b="1" dirty="0"/>
              <a:t>Assistant Biomédical en Ingénierie Hospitalière 2023 Groupe 2  : </a:t>
            </a:r>
            <a:r>
              <a:rPr lang="fr-FR" sz="1600" dirty="0"/>
              <a:t>Abrial Anthony, Archer Guillaume, </a:t>
            </a:r>
            <a:r>
              <a:rPr lang="fr-FR" sz="1600" dirty="0" err="1"/>
              <a:t>Decherf</a:t>
            </a:r>
            <a:r>
              <a:rPr lang="fr-FR" sz="1600" dirty="0"/>
              <a:t> Julien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F35BE67-AB95-4CDE-E2F8-EC6D93414314}"/>
              </a:ext>
            </a:extLst>
          </p:cNvPr>
          <p:cNvSpPr/>
          <p:nvPr/>
        </p:nvSpPr>
        <p:spPr>
          <a:xfrm>
            <a:off x="4401435" y="1834853"/>
            <a:ext cx="297180" cy="4114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Black" pitchFamily="34" charset="0"/>
              </a:rPr>
              <a:t>2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CEB9D94-EE3C-9862-CDDF-13F0FA3AAC65}"/>
              </a:ext>
            </a:extLst>
          </p:cNvPr>
          <p:cNvSpPr/>
          <p:nvPr/>
        </p:nvSpPr>
        <p:spPr>
          <a:xfrm>
            <a:off x="6220984" y="4430423"/>
            <a:ext cx="297180" cy="4114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Black" pitchFamily="34" charset="0"/>
              </a:rPr>
              <a:t>4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2897B0D-FE48-0C06-E422-AB91E2A82703}"/>
              </a:ext>
            </a:extLst>
          </p:cNvPr>
          <p:cNvSpPr/>
          <p:nvPr/>
        </p:nvSpPr>
        <p:spPr>
          <a:xfrm>
            <a:off x="892952" y="1826426"/>
            <a:ext cx="297180" cy="4114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Black" pitchFamily="34" charset="0"/>
              </a:rPr>
              <a:t>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319DB97-DA92-7060-7008-56A802E127B1}"/>
              </a:ext>
            </a:extLst>
          </p:cNvPr>
          <p:cNvSpPr txBox="1"/>
          <p:nvPr/>
        </p:nvSpPr>
        <p:spPr>
          <a:xfrm>
            <a:off x="2125350" y="769269"/>
            <a:ext cx="7899400" cy="55153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ln w="3175">
                  <a:solidFill>
                    <a:schemeClr val="bg1">
                      <a:lumMod val="75000"/>
                    </a:schemeClr>
                  </a:solidFill>
                </a:ln>
              </a:rPr>
              <a:t>Guide de gestion des Equipements de Contrôle de Mesure et d’Essais (ECME)</a:t>
            </a:r>
          </a:p>
          <a:p>
            <a:pPr algn="ctr"/>
            <a:r>
              <a:rPr lang="fr-FR" sz="1500" b="1" u="sng" dirty="0">
                <a:ln w="3175">
                  <a:solidFill>
                    <a:schemeClr val="bg1">
                      <a:lumMod val="75000"/>
                    </a:schemeClr>
                  </a:solidFill>
                </a:ln>
              </a:rPr>
              <a:t>https://abih.utc.fr/wp-admin/post.php?post=2122&amp;action=edit</a:t>
            </a:r>
          </a:p>
        </p:txBody>
      </p:sp>
      <p:sp>
        <p:nvSpPr>
          <p:cNvPr id="35" name="Rectangle : coins arrondis 15">
            <a:extLst>
              <a:ext uri="{FF2B5EF4-FFF2-40B4-BE49-F238E27FC236}">
                <a16:creationId xmlns:a16="http://schemas.microsoft.com/office/drawing/2014/main" id="{A39ADA21-264E-1717-4521-0388872C5D7A}"/>
              </a:ext>
            </a:extLst>
          </p:cNvPr>
          <p:cNvSpPr/>
          <p:nvPr/>
        </p:nvSpPr>
        <p:spPr>
          <a:xfrm>
            <a:off x="1663700" y="1349795"/>
            <a:ext cx="8686800" cy="390107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Enjeux: Garantir une bonne gestion des ECME contribue à maintenir une bonne qualité des soins pour les patients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EBAE77F-D5A4-35F0-36AB-AC072FF50B5B}"/>
              </a:ext>
            </a:extLst>
          </p:cNvPr>
          <p:cNvSpPr txBox="1"/>
          <p:nvPr/>
        </p:nvSpPr>
        <p:spPr>
          <a:xfrm>
            <a:off x="6894184" y="4356954"/>
            <a:ext cx="443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Outil de préconisation à la gestion des ECME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FA728AF-BD69-93C6-C6EB-E39E6811DCB3}"/>
              </a:ext>
            </a:extLst>
          </p:cNvPr>
          <p:cNvSpPr txBox="1"/>
          <p:nvPr/>
        </p:nvSpPr>
        <p:spPr>
          <a:xfrm>
            <a:off x="1592449" y="1871808"/>
            <a:ext cx="184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Contexte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B034B9F-61A4-4412-C5F8-E4EDE6926116}"/>
              </a:ext>
            </a:extLst>
          </p:cNvPr>
          <p:cNvSpPr txBox="1"/>
          <p:nvPr/>
        </p:nvSpPr>
        <p:spPr>
          <a:xfrm>
            <a:off x="8833359" y="1701419"/>
            <a:ext cx="250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Etapes de l’écriture du guide </a:t>
            </a:r>
          </a:p>
        </p:txBody>
      </p:sp>
      <p:sp>
        <p:nvSpPr>
          <p:cNvPr id="39" name="Chevron 10">
            <a:extLst>
              <a:ext uri="{FF2B5EF4-FFF2-40B4-BE49-F238E27FC236}">
                <a16:creationId xmlns:a16="http://schemas.microsoft.com/office/drawing/2014/main" id="{9A014AAE-1E01-6E6D-7D0A-92DEACA75976}"/>
              </a:ext>
            </a:extLst>
          </p:cNvPr>
          <p:cNvSpPr/>
          <p:nvPr/>
        </p:nvSpPr>
        <p:spPr>
          <a:xfrm rot="16200000" flipH="1">
            <a:off x="8157187" y="3883918"/>
            <a:ext cx="334800" cy="321751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6E20D50-5AEF-AE4C-522F-2E5DC6D33FA7}"/>
              </a:ext>
            </a:extLst>
          </p:cNvPr>
          <p:cNvSpPr/>
          <p:nvPr/>
        </p:nvSpPr>
        <p:spPr>
          <a:xfrm>
            <a:off x="8166322" y="1803435"/>
            <a:ext cx="297180" cy="4114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Black" pitchFamily="34" charset="0"/>
              </a:rPr>
              <a:t>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84D6105-2AE7-DCF3-8894-DCAA8056C024}"/>
              </a:ext>
            </a:extLst>
          </p:cNvPr>
          <p:cNvSpPr txBox="1"/>
          <p:nvPr/>
        </p:nvSpPr>
        <p:spPr>
          <a:xfrm>
            <a:off x="5377756" y="1769910"/>
            <a:ext cx="184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Problématique</a:t>
            </a:r>
          </a:p>
        </p:txBody>
      </p:sp>
      <p:sp>
        <p:nvSpPr>
          <p:cNvPr id="42" name="Chevron 9">
            <a:extLst>
              <a:ext uri="{FF2B5EF4-FFF2-40B4-BE49-F238E27FC236}">
                <a16:creationId xmlns:a16="http://schemas.microsoft.com/office/drawing/2014/main" id="{25DD2829-60F8-EA35-1669-0EE377D0F8AA}"/>
              </a:ext>
            </a:extLst>
          </p:cNvPr>
          <p:cNvSpPr/>
          <p:nvPr/>
        </p:nvSpPr>
        <p:spPr>
          <a:xfrm>
            <a:off x="3983166" y="1834853"/>
            <a:ext cx="272415" cy="396240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D3792C5-2523-E497-A7E6-00DF2F8B6103}"/>
              </a:ext>
            </a:extLst>
          </p:cNvPr>
          <p:cNvSpPr txBox="1"/>
          <p:nvPr/>
        </p:nvSpPr>
        <p:spPr>
          <a:xfrm>
            <a:off x="10232311" y="66106"/>
            <a:ext cx="182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2"/>
              </a:rPr>
              <a:t>a.abrial43000@gmail.com</a:t>
            </a:r>
            <a:endParaRPr lang="fr-FR" sz="1200" dirty="0"/>
          </a:p>
          <a:p>
            <a:r>
              <a:rPr lang="fr-FR" sz="1200" dirty="0">
                <a:hlinkClick r:id="rId3"/>
              </a:rPr>
              <a:t>guigsp34@hotmail.com</a:t>
            </a:r>
            <a:endParaRPr lang="fr-FR" sz="1200" dirty="0"/>
          </a:p>
          <a:p>
            <a:r>
              <a:rPr lang="fr-FR" sz="1200" dirty="0">
                <a:hlinkClick r:id="rId4"/>
              </a:rPr>
              <a:t>j.decherf@laposte.net</a:t>
            </a:r>
            <a:endParaRPr lang="fr-FR" sz="12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59BC2DB-6D27-35CA-93F4-D037E2BA0897}"/>
              </a:ext>
            </a:extLst>
          </p:cNvPr>
          <p:cNvSpPr txBox="1"/>
          <p:nvPr/>
        </p:nvSpPr>
        <p:spPr>
          <a:xfrm>
            <a:off x="4333183" y="5264181"/>
            <a:ext cx="2590800" cy="147732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F0D29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Guide Power point intuitif, </a:t>
            </a:r>
          </a:p>
          <a:p>
            <a:r>
              <a:rPr lang="fr-FR" sz="1200" b="1" dirty="0">
                <a:solidFill>
                  <a:srgbClr val="0F0D29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Navigable</a:t>
            </a:r>
          </a:p>
          <a:p>
            <a:r>
              <a:rPr lang="fr-FR" sz="1200" b="1" dirty="0">
                <a:solidFill>
                  <a:srgbClr val="0F0D29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4 Thèmes, 28 Préconisations.</a:t>
            </a:r>
          </a:p>
          <a:p>
            <a:r>
              <a:rPr lang="fr-FR" sz="1200" b="1" dirty="0">
                <a:solidFill>
                  <a:srgbClr val="0F0D29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Outil de calcul Excel </a:t>
            </a:r>
          </a:p>
          <a:p>
            <a:r>
              <a:rPr lang="fr-FR" sz="1200" b="1" dirty="0">
                <a:solidFill>
                  <a:srgbClr val="0F0D29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Tutoriel vidéo associé sur </a:t>
            </a:r>
          </a:p>
          <a:p>
            <a:r>
              <a:rPr lang="fr-FR" sz="1200" b="1" dirty="0">
                <a:solidFill>
                  <a:srgbClr val="0F0D29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l’outil Excel</a:t>
            </a:r>
          </a:p>
          <a:p>
            <a:pPr algn="ctr"/>
            <a:endParaRPr lang="fr-FR" b="1" dirty="0">
              <a:solidFill>
                <a:srgbClr val="0F0D29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46" name="Chevron 10">
            <a:extLst>
              <a:ext uri="{FF2B5EF4-FFF2-40B4-BE49-F238E27FC236}">
                <a16:creationId xmlns:a16="http://schemas.microsoft.com/office/drawing/2014/main" id="{D4486A9D-8A35-B075-2ED5-D218553886CC}"/>
              </a:ext>
            </a:extLst>
          </p:cNvPr>
          <p:cNvSpPr/>
          <p:nvPr/>
        </p:nvSpPr>
        <p:spPr>
          <a:xfrm flipH="1">
            <a:off x="5193134" y="4442364"/>
            <a:ext cx="213279" cy="427375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EA6027E9-42C0-68DC-AA16-7527633CE2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05" t="43753" r="10529" b="11413"/>
          <a:stretch/>
        </p:blipFill>
        <p:spPr>
          <a:xfrm>
            <a:off x="4372029" y="2588339"/>
            <a:ext cx="3405972" cy="1779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4B5C6CC9-5424-00FC-D4C1-DADB6DDA36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025" t="24450" r="21592" b="16147"/>
          <a:stretch/>
        </p:blipFill>
        <p:spPr>
          <a:xfrm>
            <a:off x="9690584" y="4726286"/>
            <a:ext cx="2014988" cy="20014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/>
          <a:srcRect l="36994" t="35590" r="17521" b="22569"/>
          <a:stretch>
            <a:fillRect/>
          </a:stretch>
        </p:blipFill>
        <p:spPr bwMode="auto">
          <a:xfrm>
            <a:off x="545294" y="2249254"/>
            <a:ext cx="340597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ZoneTexte 52"/>
          <p:cNvSpPr txBox="1"/>
          <p:nvPr/>
        </p:nvSpPr>
        <p:spPr>
          <a:xfrm>
            <a:off x="4657839" y="2071678"/>
            <a:ext cx="299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Permettre aux services biomedicaux de maitriser la gestion des ECME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460C909-E870-97ED-BB9E-2EC3C8336E1C}"/>
              </a:ext>
            </a:extLst>
          </p:cNvPr>
          <p:cNvSpPr txBox="1"/>
          <p:nvPr/>
        </p:nvSpPr>
        <p:spPr>
          <a:xfrm>
            <a:off x="505864" y="4231902"/>
            <a:ext cx="3639047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F0D29"/>
                </a:solidFill>
                <a:ea typeface="MS Mincho" panose="02020609040205080304" pitchFamily="49" charset="-128"/>
              </a:rPr>
              <a:t>Conclusion</a:t>
            </a:r>
            <a:endParaRPr lang="fr-FR" sz="2400" b="1" dirty="0"/>
          </a:p>
          <a:p>
            <a:pPr algn="ctr"/>
            <a:r>
              <a:rPr lang="fr-FR" sz="1200" b="1" dirty="0">
                <a:solidFill>
                  <a:srgbClr val="0F0D29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La bonne gestion des équipements de contrôle de mesure et d’essais permet de garantir la conformité des DM et d’assurer la qualité et la sécurité des soins prodigués aux patients.  </a:t>
            </a:r>
            <a:endParaRPr lang="fr-FR" sz="1200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/>
          <a:srcRect l="1957" t="33861" r="42469" b="13766"/>
          <a:stretch>
            <a:fillRect/>
          </a:stretch>
        </p:blipFill>
        <p:spPr bwMode="auto">
          <a:xfrm>
            <a:off x="6731686" y="4935864"/>
            <a:ext cx="2936793" cy="15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F993C794-5ECF-D42E-D60A-E22787C2E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5304" y="-61879"/>
            <a:ext cx="2061903" cy="9023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09226F5-9FDF-2DAA-F0CB-8820BFEBE4A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850" t="23203" r="28584" b="24385"/>
          <a:stretch/>
        </p:blipFill>
        <p:spPr>
          <a:xfrm>
            <a:off x="8833359" y="2036984"/>
            <a:ext cx="2652189" cy="21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1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2237326" y="509809"/>
            <a:ext cx="8911687" cy="1280891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fr-FR" sz="3600" dirty="0"/>
              <a:t>Equipements de contrôle de mesure et d’essais</a:t>
            </a:r>
          </a:p>
          <a:p>
            <a:pPr defTabSz="457189">
              <a:spcBef>
                <a:spcPct val="0"/>
              </a:spcBef>
              <a:defRPr/>
            </a:pP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1"/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2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11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0758273" y="6481383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9DEBC69-A30D-11CC-AFBD-B790E9722917}"/>
              </a:ext>
            </a:extLst>
          </p:cNvPr>
          <p:cNvGrpSpPr/>
          <p:nvPr/>
        </p:nvGrpSpPr>
        <p:grpSpPr>
          <a:xfrm>
            <a:off x="4634457" y="1882639"/>
            <a:ext cx="2058713" cy="2314846"/>
            <a:chOff x="5809393" y="1859616"/>
            <a:chExt cx="2058713" cy="231484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AF9F899-D41C-0A56-BDF9-2D878062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132" y="1859616"/>
              <a:ext cx="1730072" cy="1730072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5F01E52-83AD-0793-D44B-D86CAB9D6A87}"/>
                </a:ext>
              </a:extLst>
            </p:cNvPr>
            <p:cNvSpPr txBox="1"/>
            <p:nvPr/>
          </p:nvSpPr>
          <p:spPr>
            <a:xfrm>
              <a:off x="5809393" y="3589687"/>
              <a:ext cx="2058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Testeur électrique</a:t>
              </a:r>
            </a:p>
            <a:p>
              <a:r>
                <a:rPr lang="fr-FR" sz="1600" dirty="0"/>
                <a:t>(ex: ESA 620)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0C515BA-37E8-345B-2106-EC0AA8027CF1}"/>
              </a:ext>
            </a:extLst>
          </p:cNvPr>
          <p:cNvGrpSpPr/>
          <p:nvPr/>
        </p:nvGrpSpPr>
        <p:grpSpPr>
          <a:xfrm>
            <a:off x="1311580" y="1726377"/>
            <a:ext cx="2274627" cy="2573421"/>
            <a:chOff x="1515372" y="1850867"/>
            <a:chExt cx="2274627" cy="257342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F9794DE-8FDD-E1F4-0E2B-00053BA57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372" y="1850867"/>
              <a:ext cx="2274627" cy="1913749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8213695-5184-8A98-B46C-67A2257DF10E}"/>
                </a:ext>
              </a:extLst>
            </p:cNvPr>
            <p:cNvSpPr txBox="1"/>
            <p:nvPr/>
          </p:nvSpPr>
          <p:spPr>
            <a:xfrm>
              <a:off x="2047341" y="3839512"/>
              <a:ext cx="1610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Testeur de PNI</a:t>
              </a:r>
            </a:p>
            <a:p>
              <a:r>
                <a:rPr lang="fr-FR" sz="1600" dirty="0"/>
                <a:t>(ex: Prosim8)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FFA76A5-4620-B95F-8673-9F2D6AEE639C}"/>
              </a:ext>
            </a:extLst>
          </p:cNvPr>
          <p:cNvGrpSpPr/>
          <p:nvPr/>
        </p:nvGrpSpPr>
        <p:grpSpPr>
          <a:xfrm>
            <a:off x="7571852" y="1726378"/>
            <a:ext cx="2605954" cy="2370948"/>
            <a:chOff x="7571852" y="1660569"/>
            <a:chExt cx="2605954" cy="237094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A601780-4634-2EBA-586A-DF5976C47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852" y="1660569"/>
              <a:ext cx="1527386" cy="1730072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A4ED27C-A57C-5DF9-E51E-DCFF9584EA93}"/>
                </a:ext>
              </a:extLst>
            </p:cNvPr>
            <p:cNvSpPr txBox="1"/>
            <p:nvPr/>
          </p:nvSpPr>
          <p:spPr>
            <a:xfrm>
              <a:off x="7760156" y="3385184"/>
              <a:ext cx="2417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Testeur de perfusion</a:t>
              </a:r>
            </a:p>
            <a:p>
              <a:r>
                <a:rPr lang="fr-FR" dirty="0"/>
                <a:t>(ex: IDA-5)</a:t>
              </a:r>
            </a:p>
          </p:txBody>
        </p:sp>
      </p:grp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4DF80CB-F781-4B85-CDD4-33AF7703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249" y="6169457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8701" y="4659417"/>
            <a:ext cx="1040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L’ECME ne doit pas engendrer une non conformité d’un Dispositif Médical, dans le cas contraire, les conséquences pour les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utilisateurs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les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peuvent se révéler catastrophiques. </a:t>
            </a:r>
            <a:endParaRPr lang="fr-F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77FC6DBE-9C0B-8BD5-A7E1-05D05C17482E}"/>
              </a:ext>
            </a:extLst>
          </p:cNvPr>
          <p:cNvSpPr/>
          <p:nvPr/>
        </p:nvSpPr>
        <p:spPr>
          <a:xfrm>
            <a:off x="6305078" y="303791"/>
            <a:ext cx="5571119" cy="5760309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4E682949-EC3B-3C0C-5A9D-992A5789656D}"/>
              </a:ext>
            </a:extLst>
          </p:cNvPr>
          <p:cNvSpPr/>
          <p:nvPr/>
        </p:nvSpPr>
        <p:spPr>
          <a:xfrm>
            <a:off x="6851935" y="696383"/>
            <a:ext cx="4558351" cy="4916119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1C3D8756-B708-E7C8-EC0B-D9BE788A413E}"/>
              </a:ext>
            </a:extLst>
          </p:cNvPr>
          <p:cNvSpPr/>
          <p:nvPr/>
        </p:nvSpPr>
        <p:spPr>
          <a:xfrm>
            <a:off x="7275017" y="1187351"/>
            <a:ext cx="3712191" cy="387596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A764B289-D211-5460-6F8B-31C64474FBA0}"/>
              </a:ext>
            </a:extLst>
          </p:cNvPr>
          <p:cNvSpPr/>
          <p:nvPr/>
        </p:nvSpPr>
        <p:spPr>
          <a:xfrm>
            <a:off x="7670801" y="1676305"/>
            <a:ext cx="2894011" cy="2848559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A85151F7-FA65-166B-05E2-DA1C362DD1B1}"/>
              </a:ext>
            </a:extLst>
          </p:cNvPr>
          <p:cNvSpPr/>
          <p:nvPr/>
        </p:nvSpPr>
        <p:spPr>
          <a:xfrm>
            <a:off x="8091215" y="2070540"/>
            <a:ext cx="2112579" cy="1965497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943390-4E62-188E-4FE3-EF901CD36F71}"/>
              </a:ext>
            </a:extLst>
          </p:cNvPr>
          <p:cNvSpPr txBox="1"/>
          <p:nvPr/>
        </p:nvSpPr>
        <p:spPr>
          <a:xfrm>
            <a:off x="7950201" y="3583342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Qualité des soins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F32DBB-DA0A-DBC4-47AD-B05D2569CBBD}"/>
              </a:ext>
            </a:extLst>
          </p:cNvPr>
          <p:cNvSpPr txBox="1"/>
          <p:nvPr/>
        </p:nvSpPr>
        <p:spPr>
          <a:xfrm>
            <a:off x="8283129" y="5084889"/>
            <a:ext cx="177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Gestion ECME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99E345-AA44-341B-B931-182C46A961B0}"/>
              </a:ext>
            </a:extLst>
          </p:cNvPr>
          <p:cNvSpPr txBox="1"/>
          <p:nvPr/>
        </p:nvSpPr>
        <p:spPr>
          <a:xfrm>
            <a:off x="8416844" y="5634406"/>
            <a:ext cx="163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Biomédical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FF9179-CD11-F4DB-E6FF-606DD2C542BB}"/>
              </a:ext>
            </a:extLst>
          </p:cNvPr>
          <p:cNvSpPr txBox="1"/>
          <p:nvPr/>
        </p:nvSpPr>
        <p:spPr>
          <a:xfrm>
            <a:off x="8562254" y="4059711"/>
            <a:ext cx="177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Soignants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DCC1102-FB49-B405-8100-2E2FD2E7A1A4}"/>
              </a:ext>
            </a:extLst>
          </p:cNvPr>
          <p:cNvSpPr txBox="1">
            <a:spLocks/>
          </p:cNvSpPr>
          <p:nvPr/>
        </p:nvSpPr>
        <p:spPr>
          <a:xfrm>
            <a:off x="1943369" y="489811"/>
            <a:ext cx="8911687" cy="1280891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fr-FR" sz="3600" dirty="0"/>
              <a:t>Enjeux</a:t>
            </a:r>
          </a:p>
          <a:p>
            <a:pPr defTabSz="457189">
              <a:spcBef>
                <a:spcPct val="0"/>
              </a:spcBef>
              <a:defRPr/>
            </a:pP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Espace réservé du numéro de diapositive 1">
            <a:extLst>
              <a:ext uri="{FF2B5EF4-FFF2-40B4-BE49-F238E27FC236}">
                <a16:creationId xmlns:a16="http://schemas.microsoft.com/office/drawing/2014/main" id="{391EAF33-036B-C2BD-6DE8-CD3E2C47469D}"/>
              </a:ext>
            </a:extLst>
          </p:cNvPr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3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32" name="Espace réservé de la date 5">
            <a:extLst>
              <a:ext uri="{FF2B5EF4-FFF2-40B4-BE49-F238E27FC236}">
                <a16:creationId xmlns:a16="http://schemas.microsoft.com/office/drawing/2014/main" id="{A0F9BCCB-CFCC-37CE-B970-AE31E79B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10212" y="6395163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6BA368F4-AFE1-F2BF-D425-BF58BFFB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3" y="6195214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0122BD2-CF93-792D-5F72-F70769735B9F}"/>
              </a:ext>
            </a:extLst>
          </p:cNvPr>
          <p:cNvGrpSpPr/>
          <p:nvPr/>
        </p:nvGrpSpPr>
        <p:grpSpPr>
          <a:xfrm>
            <a:off x="8541234" y="2445964"/>
            <a:ext cx="1336199" cy="1169259"/>
            <a:chOff x="3153103" y="2364828"/>
            <a:chExt cx="1336198" cy="1169258"/>
          </a:xfrm>
        </p:grpSpPr>
        <p:sp>
          <p:nvSpPr>
            <p:cNvPr id="3" name="Organigramme : Connecteur 2">
              <a:extLst>
                <a:ext uri="{FF2B5EF4-FFF2-40B4-BE49-F238E27FC236}">
                  <a16:creationId xmlns:a16="http://schemas.microsoft.com/office/drawing/2014/main" id="{6A6C0BDB-6A74-D318-1424-6F65FBDFC652}"/>
                </a:ext>
              </a:extLst>
            </p:cNvPr>
            <p:cNvSpPr/>
            <p:nvPr/>
          </p:nvSpPr>
          <p:spPr>
            <a:xfrm>
              <a:off x="3153103" y="2364828"/>
              <a:ext cx="1236514" cy="116925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F4EB39C-9C1C-3283-53D8-0AADEA66567D}"/>
                </a:ext>
              </a:extLst>
            </p:cNvPr>
            <p:cNvSpPr txBox="1"/>
            <p:nvPr/>
          </p:nvSpPr>
          <p:spPr>
            <a:xfrm>
              <a:off x="3305659" y="2764790"/>
              <a:ext cx="1183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Patient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7CD1EBE0-3C03-CDD0-C433-584C1FBB1D92}"/>
              </a:ext>
            </a:extLst>
          </p:cNvPr>
          <p:cNvSpPr txBox="1"/>
          <p:nvPr/>
        </p:nvSpPr>
        <p:spPr>
          <a:xfrm>
            <a:off x="8843970" y="4565620"/>
            <a:ext cx="177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DM</a:t>
            </a:r>
          </a:p>
        </p:txBody>
      </p:sp>
      <p:sp>
        <p:nvSpPr>
          <p:cNvPr id="23" name="Rectangle : coins arrondis 17">
            <a:extLst>
              <a:ext uri="{FF2B5EF4-FFF2-40B4-BE49-F238E27FC236}">
                <a16:creationId xmlns:a16="http://schemas.microsoft.com/office/drawing/2014/main" id="{4EC0E3E5-47A7-FED6-BF16-947F1F658AF4}"/>
              </a:ext>
            </a:extLst>
          </p:cNvPr>
          <p:cNvSpPr/>
          <p:nvPr/>
        </p:nvSpPr>
        <p:spPr>
          <a:xfrm>
            <a:off x="3073402" y="1320800"/>
            <a:ext cx="30099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Garantie des performances et du fonctionnement du DM</a:t>
            </a:r>
          </a:p>
        </p:txBody>
      </p:sp>
      <p:sp>
        <p:nvSpPr>
          <p:cNvPr id="24" name="Rectangle : coins arrondis 18">
            <a:extLst>
              <a:ext uri="{FF2B5EF4-FFF2-40B4-BE49-F238E27FC236}">
                <a16:creationId xmlns:a16="http://schemas.microsoft.com/office/drawing/2014/main" id="{8006D31E-CD31-F99A-F9D3-10B332CCEEE5}"/>
              </a:ext>
            </a:extLst>
          </p:cNvPr>
          <p:cNvSpPr/>
          <p:nvPr/>
        </p:nvSpPr>
        <p:spPr>
          <a:xfrm>
            <a:off x="553153" y="1371601"/>
            <a:ext cx="1580448" cy="8762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Bonne gestion des ECME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2311401" y="1651000"/>
            <a:ext cx="596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17">
            <a:extLst>
              <a:ext uri="{FF2B5EF4-FFF2-40B4-BE49-F238E27FC236}">
                <a16:creationId xmlns:a16="http://schemas.microsoft.com/office/drawing/2014/main" id="{4EC0E3E5-47A7-FED6-BF16-947F1F658AF4}"/>
              </a:ext>
            </a:extLst>
          </p:cNvPr>
          <p:cNvSpPr/>
          <p:nvPr/>
        </p:nvSpPr>
        <p:spPr>
          <a:xfrm>
            <a:off x="3073401" y="2489201"/>
            <a:ext cx="2997200" cy="7366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Amélioration de la prise en charge par les soignants</a:t>
            </a:r>
          </a:p>
        </p:txBody>
      </p:sp>
      <p:sp>
        <p:nvSpPr>
          <p:cNvPr id="27" name="Rectangle : coins arrondis 18">
            <a:extLst>
              <a:ext uri="{FF2B5EF4-FFF2-40B4-BE49-F238E27FC236}">
                <a16:creationId xmlns:a16="http://schemas.microsoft.com/office/drawing/2014/main" id="{8006D31E-CD31-F99A-F9D3-10B332CCEEE5}"/>
              </a:ext>
            </a:extLst>
          </p:cNvPr>
          <p:cNvSpPr/>
          <p:nvPr/>
        </p:nvSpPr>
        <p:spPr>
          <a:xfrm>
            <a:off x="565853" y="2527301"/>
            <a:ext cx="1580448" cy="736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Maitrise de la qualité du DM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2324101" y="2705100"/>
            <a:ext cx="596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17">
            <a:extLst>
              <a:ext uri="{FF2B5EF4-FFF2-40B4-BE49-F238E27FC236}">
                <a16:creationId xmlns:a16="http://schemas.microsoft.com/office/drawing/2014/main" id="{4EC0E3E5-47A7-FED6-BF16-947F1F658AF4}"/>
              </a:ext>
            </a:extLst>
          </p:cNvPr>
          <p:cNvSpPr/>
          <p:nvPr/>
        </p:nvSpPr>
        <p:spPr>
          <a:xfrm>
            <a:off x="3035302" y="3606801"/>
            <a:ext cx="3035300" cy="7366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Satisfaction du patient</a:t>
            </a:r>
          </a:p>
        </p:txBody>
      </p:sp>
      <p:sp>
        <p:nvSpPr>
          <p:cNvPr id="31" name="Rectangle : coins arrondis 18">
            <a:extLst>
              <a:ext uri="{FF2B5EF4-FFF2-40B4-BE49-F238E27FC236}">
                <a16:creationId xmlns:a16="http://schemas.microsoft.com/office/drawing/2014/main" id="{8006D31E-CD31-F99A-F9D3-10B332CCEEE5}"/>
              </a:ext>
            </a:extLst>
          </p:cNvPr>
          <p:cNvSpPr/>
          <p:nvPr/>
        </p:nvSpPr>
        <p:spPr>
          <a:xfrm>
            <a:off x="553153" y="3644901"/>
            <a:ext cx="1580448" cy="736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Qualité et sécurité des soins</a:t>
            </a:r>
          </a:p>
        </p:txBody>
      </p:sp>
      <p:sp>
        <p:nvSpPr>
          <p:cNvPr id="33" name="Flèche droite 32"/>
          <p:cNvSpPr/>
          <p:nvPr/>
        </p:nvSpPr>
        <p:spPr>
          <a:xfrm>
            <a:off x="2311401" y="3822700"/>
            <a:ext cx="596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17">
            <a:extLst>
              <a:ext uri="{FF2B5EF4-FFF2-40B4-BE49-F238E27FC236}">
                <a16:creationId xmlns:a16="http://schemas.microsoft.com/office/drawing/2014/main" id="{4EC0E3E5-47A7-FED6-BF16-947F1F658AF4}"/>
              </a:ext>
            </a:extLst>
          </p:cNvPr>
          <p:cNvSpPr/>
          <p:nvPr/>
        </p:nvSpPr>
        <p:spPr>
          <a:xfrm>
            <a:off x="1594552" y="5080001"/>
            <a:ext cx="2609149" cy="7366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Certification des établissements de santé</a:t>
            </a:r>
          </a:p>
        </p:txBody>
      </p:sp>
      <p:sp>
        <p:nvSpPr>
          <p:cNvPr id="35" name="Flèche droite 34"/>
          <p:cNvSpPr/>
          <p:nvPr/>
        </p:nvSpPr>
        <p:spPr>
          <a:xfrm rot="3796667">
            <a:off x="1511301" y="4584700"/>
            <a:ext cx="596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3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3DB93EA5-4B68-DB31-E4BD-520BE7E859BD}"/>
              </a:ext>
            </a:extLst>
          </p:cNvPr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4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0BE3B68-A954-D566-579A-619CA989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10212" y="6313275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9948E7-0193-DAE8-5E6E-BAA30B86CB60}"/>
              </a:ext>
            </a:extLst>
          </p:cNvPr>
          <p:cNvSpPr txBox="1">
            <a:spLocks/>
          </p:cNvSpPr>
          <p:nvPr/>
        </p:nvSpPr>
        <p:spPr>
          <a:xfrm>
            <a:off x="1630380" y="88900"/>
            <a:ext cx="10714021" cy="1280891"/>
          </a:xfrm>
          <a:prstGeom prst="rect">
            <a:avLst/>
          </a:prstGeom>
        </p:spPr>
        <p:txBody>
          <a:bodyPr/>
          <a:lstStyle/>
          <a:p>
            <a:r>
              <a:rPr lang="fr-FR" sz="3600" dirty="0"/>
              <a:t>Méthodologie et questionnement sur l’écriture du guide</a:t>
            </a:r>
          </a:p>
          <a:p>
            <a:pPr defTabSz="457189">
              <a:spcBef>
                <a:spcPct val="0"/>
              </a:spcBef>
              <a:defRPr/>
            </a:pP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564905-4CEB-7692-14BE-6F7E0102355C}"/>
              </a:ext>
            </a:extLst>
          </p:cNvPr>
          <p:cNvSpPr txBox="1"/>
          <p:nvPr/>
        </p:nvSpPr>
        <p:spPr>
          <a:xfrm>
            <a:off x="592425" y="1945177"/>
            <a:ext cx="356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 Thèmes</a:t>
            </a:r>
          </a:p>
          <a:p>
            <a:pPr>
              <a:buFontTx/>
              <a:buChar char="-"/>
            </a:pPr>
            <a:r>
              <a:rPr lang="fr-FR" dirty="0"/>
              <a:t> 24 Préconisations au départ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5F7AEBB-D9BD-B3C1-D99A-2B28D2D0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3" y="6156577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069B0E-0EA7-9527-BB39-AAE27D480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6" t="32747" r="21408" b="17168"/>
          <a:stretch/>
        </p:blipFill>
        <p:spPr>
          <a:xfrm>
            <a:off x="4205125" y="1117600"/>
            <a:ext cx="7555076" cy="509875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48300" y="10541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7 préconisations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29600" y="10668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6 préconisations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80400" y="57658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5 préconisations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86400" y="58039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6 préconisations</a:t>
            </a:r>
          </a:p>
        </p:txBody>
      </p:sp>
    </p:spTree>
    <p:extLst>
      <p:ext uri="{BB962C8B-B14F-4D97-AF65-F5344CB8AC3E}">
        <p14:creationId xmlns:p14="http://schemas.microsoft.com/office/powerpoint/2010/main" val="415354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A2803877-D92F-DF79-81C5-D4684E982B2B}"/>
              </a:ext>
            </a:extLst>
          </p:cNvPr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5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9A0EC3D-9B1C-B03B-F1E2-8547D9D8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10212" y="6326923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96B992-3235-0834-11FF-8F568669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1479561"/>
            <a:ext cx="11558784" cy="43825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FF02EC-492D-B4E3-D73B-79A1EE04B9EE}"/>
              </a:ext>
            </a:extLst>
          </p:cNvPr>
          <p:cNvSpPr txBox="1">
            <a:spLocks/>
          </p:cNvSpPr>
          <p:nvPr/>
        </p:nvSpPr>
        <p:spPr>
          <a:xfrm>
            <a:off x="1868838" y="355419"/>
            <a:ext cx="8911687" cy="1280891"/>
          </a:xfrm>
          <a:prstGeom prst="rect">
            <a:avLst/>
          </a:prstGeom>
        </p:spPr>
        <p:txBody>
          <a:bodyPr/>
          <a:lstStyle/>
          <a:p>
            <a:r>
              <a:rPr lang="fr-FR" altLang="fr-FR" sz="3600" dirty="0"/>
              <a:t>Questionnaire sur le guide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428F5E-9B37-96A6-F28E-E7D36E962560}"/>
              </a:ext>
            </a:extLst>
          </p:cNvPr>
          <p:cNvSpPr txBox="1"/>
          <p:nvPr/>
        </p:nvSpPr>
        <p:spPr>
          <a:xfrm>
            <a:off x="5099166" y="1082965"/>
            <a:ext cx="394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thèmes 24 préconisations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2370B3D-599A-73A9-CCCA-B9DAE305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3" y="6156577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</p:spTree>
    <p:extLst>
      <p:ext uri="{BB962C8B-B14F-4D97-AF65-F5344CB8AC3E}">
        <p14:creationId xmlns:p14="http://schemas.microsoft.com/office/powerpoint/2010/main" val="205130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F6FEB1B7-298D-45DC-74D8-D182DD67A86E}"/>
              </a:ext>
            </a:extLst>
          </p:cNvPr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6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9047ECA-B3DB-6BA6-DBDC-9D2EBCBF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10212" y="6340571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65E2E0D-13B7-3379-6370-326015B6F8AC}"/>
              </a:ext>
            </a:extLst>
          </p:cNvPr>
          <p:cNvSpPr txBox="1">
            <a:spLocks/>
          </p:cNvSpPr>
          <p:nvPr/>
        </p:nvSpPr>
        <p:spPr>
          <a:xfrm>
            <a:off x="2237326" y="509809"/>
            <a:ext cx="8911687" cy="1280891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fr-FR" sz="3600" dirty="0"/>
              <a:t>Taux de réponses aux questionnaires</a:t>
            </a:r>
          </a:p>
          <a:p>
            <a:pPr defTabSz="457189">
              <a:spcBef>
                <a:spcPct val="0"/>
              </a:spcBef>
              <a:defRPr/>
            </a:pP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2F1696F-3735-3613-897B-5087B568A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122510"/>
              </p:ext>
            </p:extLst>
          </p:nvPr>
        </p:nvGraphicFramePr>
        <p:xfrm>
          <a:off x="4414150" y="2701223"/>
          <a:ext cx="5795063" cy="31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F4443AC-7749-81C9-D1C1-377C3B621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94846"/>
              </p:ext>
            </p:extLst>
          </p:nvPr>
        </p:nvGraphicFramePr>
        <p:xfrm>
          <a:off x="1042988" y="1420334"/>
          <a:ext cx="5980112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5730087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02192785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77188243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933989091"/>
                    </a:ext>
                  </a:extLst>
                </a:gridCol>
              </a:tblGrid>
              <a:tr h="233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>
                          <a:effectLst/>
                        </a:rPr>
                        <a:t> 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Personnes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Réponses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967857"/>
                  </a:ext>
                </a:extLst>
              </a:tr>
              <a:tr h="2330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Techniciens par mail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70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14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931016"/>
                  </a:ext>
                </a:extLst>
              </a:tr>
              <a:tr h="2330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Techniciens de la formation 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9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8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1450670"/>
                  </a:ext>
                </a:extLst>
              </a:tr>
              <a:tr h="2330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Intervenant externes 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2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2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3080007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u="none" strike="noStrike">
                          <a:effectLst/>
                        </a:rPr>
                        <a:t> 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u="none" strike="noStrike">
                          <a:effectLst/>
                        </a:rPr>
                        <a:t>Total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81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effectLst/>
                        </a:rPr>
                        <a:t>24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5049009"/>
                  </a:ext>
                </a:extLst>
              </a:tr>
            </a:tbl>
          </a:graphicData>
        </a:graphic>
      </p:graphicFrame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D50BA585-F32A-BC65-C9B0-180C85F1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3" y="6182336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</p:spTree>
    <p:extLst>
      <p:ext uri="{BB962C8B-B14F-4D97-AF65-F5344CB8AC3E}">
        <p14:creationId xmlns:p14="http://schemas.microsoft.com/office/powerpoint/2010/main" val="66123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D30E28BD-DBAD-2ADF-9F04-40B76D58ABE0}"/>
              </a:ext>
            </a:extLst>
          </p:cNvPr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7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9C4AE50-E228-1B38-BD85-0231E6C6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10212" y="6340571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13E3E7-E3E2-6629-909B-173B4FF9F1F9}"/>
              </a:ext>
            </a:extLst>
          </p:cNvPr>
          <p:cNvSpPr txBox="1">
            <a:spLocks/>
          </p:cNvSpPr>
          <p:nvPr/>
        </p:nvSpPr>
        <p:spPr>
          <a:xfrm>
            <a:off x="1627726" y="431800"/>
            <a:ext cx="8911687" cy="736600"/>
          </a:xfrm>
          <a:prstGeom prst="rect">
            <a:avLst/>
          </a:prstGeom>
        </p:spPr>
        <p:txBody>
          <a:bodyPr/>
          <a:lstStyle/>
          <a:p>
            <a:r>
              <a:rPr lang="fr-FR" sz="3600" dirty="0"/>
              <a:t>Synthèse sur les réponses</a:t>
            </a:r>
          </a:p>
          <a:p>
            <a:pPr defTabSz="457189">
              <a:spcBef>
                <a:spcPct val="0"/>
              </a:spcBef>
              <a:defRPr/>
            </a:pP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B28434E-6F8E-4DFE-F2D7-83C03E22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3" y="6143698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4E2E6BD-5508-DE7E-4A6C-8AB8FB603CAF}"/>
              </a:ext>
            </a:extLst>
          </p:cNvPr>
          <p:cNvSpPr/>
          <p:nvPr/>
        </p:nvSpPr>
        <p:spPr>
          <a:xfrm>
            <a:off x="5723547" y="1333346"/>
            <a:ext cx="4899556" cy="4212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Gérer le parc des ECME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67AC2F-E825-4B48-7849-4D1118F8002C}"/>
              </a:ext>
            </a:extLst>
          </p:cNvPr>
          <p:cNvSpPr txBox="1"/>
          <p:nvPr/>
        </p:nvSpPr>
        <p:spPr>
          <a:xfrm>
            <a:off x="599026" y="2533135"/>
            <a:ext cx="3236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Sur les 14 réponses reçu par les techniciens par mail </a:t>
            </a:r>
          </a:p>
          <a:p>
            <a:endParaRPr lang="fr-FR" sz="1600" dirty="0"/>
          </a:p>
          <a:p>
            <a:r>
              <a:rPr lang="fr-FR" sz="1600" dirty="0"/>
              <a:t>Toutes préconisations sont importantes il faudra détailler toute les préconisations de la même manière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331" t="22569" r="14592" b="16493"/>
          <a:stretch>
            <a:fillRect/>
          </a:stretch>
        </p:blipFill>
        <p:spPr bwMode="auto">
          <a:xfrm>
            <a:off x="4318001" y="1866901"/>
            <a:ext cx="75565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2957514" y="5329238"/>
            <a:ext cx="124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Validé</a:t>
            </a:r>
          </a:p>
          <a:p>
            <a:r>
              <a:rPr lang="fr-FR" sz="1400" dirty="0"/>
              <a:t>Non validé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662521" y="5500691"/>
            <a:ext cx="245129" cy="36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662516" y="5715846"/>
            <a:ext cx="245129" cy="363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2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848" t="24306" r="22792" b="16840"/>
          <a:stretch>
            <a:fillRect/>
          </a:stretch>
        </p:blipFill>
        <p:spPr bwMode="auto">
          <a:xfrm>
            <a:off x="4697313" y="546100"/>
            <a:ext cx="6389787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781D-8335-4BD0-BB38-B0CDEBDCB79A}" type="datetime1">
              <a:rPr lang="fr-FR" smtClean="0"/>
              <a:pPr/>
              <a:t>14/04/2023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UTC Compiegne ABIH 2023 Groupe 2 jalon 1 : Abrial , Archer , Decherf  </a:t>
            </a:r>
            <a:endParaRPr lang="en-US" dirty="0"/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3DB93EA5-4B68-DB31-E4BD-520BE7E859BD}"/>
              </a:ext>
            </a:extLst>
          </p:cNvPr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8</a:t>
            </a:fld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564905-4CEB-7692-14BE-6F7E0102355C}"/>
              </a:ext>
            </a:extLst>
          </p:cNvPr>
          <p:cNvSpPr txBox="1"/>
          <p:nvPr/>
        </p:nvSpPr>
        <p:spPr>
          <a:xfrm>
            <a:off x="592425" y="1945179"/>
            <a:ext cx="3560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 Thèmes</a:t>
            </a:r>
          </a:p>
          <a:p>
            <a:pPr>
              <a:buFontTx/>
              <a:buChar char="-"/>
            </a:pPr>
            <a:r>
              <a:rPr lang="fr-FR" dirty="0"/>
              <a:t> 24 Préconisations au départ</a:t>
            </a:r>
          </a:p>
          <a:p>
            <a:r>
              <a:rPr lang="fr-FR" dirty="0"/>
              <a:t>+4 après le sondage</a:t>
            </a:r>
          </a:p>
          <a:p>
            <a:r>
              <a:rPr lang="fr-FR" b="1" dirty="0"/>
              <a:t>Pour un total de 28 préconisations </a:t>
            </a:r>
          </a:p>
          <a:p>
            <a:endParaRPr lang="fr-FR" b="1" dirty="0"/>
          </a:p>
          <a:p>
            <a:r>
              <a:rPr lang="fr-FR" b="1" dirty="0"/>
              <a:t>- PowerPoint (PPT)</a:t>
            </a:r>
          </a:p>
          <a:p>
            <a:r>
              <a:rPr lang="fr-FR" b="1" dirty="0"/>
              <a:t>- Intuitif</a:t>
            </a:r>
          </a:p>
          <a:p>
            <a:r>
              <a:rPr lang="fr-FR" b="1" dirty="0"/>
              <a:t>- Facile à utiliser</a:t>
            </a:r>
          </a:p>
          <a:p>
            <a:r>
              <a:rPr lang="fr-FR" b="1" dirty="0"/>
              <a:t>- </a:t>
            </a:r>
            <a:r>
              <a:rPr lang="fr-FR" b="1" dirty="0" err="1"/>
              <a:t>Verrouillable</a:t>
            </a:r>
            <a:endParaRPr lang="fr-FR" b="1" dirty="0"/>
          </a:p>
          <a:p>
            <a:r>
              <a:rPr lang="fr-FR" b="1" dirty="0"/>
              <a:t>Documents obligatoires </a:t>
            </a:r>
          </a:p>
          <a:p>
            <a:r>
              <a:rPr lang="fr-FR" b="1" dirty="0"/>
              <a:t>Documents facultatifs 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48300" y="10795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7 préconisations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29600" y="10922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7 préconisations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55000" y="56769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7 préconisations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86400" y="56642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7 préconisations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182" t="20313" r="7955" b="9766"/>
          <a:stretch>
            <a:fillRect/>
          </a:stretch>
        </p:blipFill>
        <p:spPr bwMode="auto">
          <a:xfrm>
            <a:off x="1900238" y="571502"/>
            <a:ext cx="9658351" cy="543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0610212" y="6319629"/>
            <a:ext cx="1433729" cy="428019"/>
          </a:xfrm>
        </p:spPr>
        <p:txBody>
          <a:bodyPr vert="horz" lIns="91440" tIns="45720" rIns="91440" bIns="45720" rtlCol="0" anchor="ctr"/>
          <a:lstStyle/>
          <a:p>
            <a:pPr algn="l"/>
            <a:fld id="{615B9F17-36EC-435F-8258-DA0BDFEB2663}" type="datetime1">
              <a:rPr lang="fr-FR" sz="1400"/>
              <a:pPr algn="l"/>
              <a:t>14/04/2023</a:t>
            </a:fld>
            <a:endParaRPr lang="en-US" sz="1400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62A8BF7-4964-ACDF-DC2E-0230CA59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3" y="6169457"/>
            <a:ext cx="9594356" cy="788121"/>
          </a:xfrm>
        </p:spPr>
        <p:txBody>
          <a:bodyPr/>
          <a:lstStyle/>
          <a:p>
            <a:r>
              <a:rPr lang="fr-FR" sz="1400" dirty="0"/>
              <a:t>UTC Compiègne ABIH 2023 Groupe 2 jalon 3: </a:t>
            </a:r>
            <a:r>
              <a:rPr lang="fr-FR" sz="1400" dirty="0" err="1"/>
              <a:t>Abrial</a:t>
            </a:r>
            <a:r>
              <a:rPr lang="fr-FR" sz="1400" dirty="0"/>
              <a:t> .A, Archer .G, </a:t>
            </a:r>
            <a:r>
              <a:rPr lang="fr-FR" sz="1400" dirty="0" err="1"/>
              <a:t>Decherf</a:t>
            </a:r>
            <a:r>
              <a:rPr lang="fr-FR" sz="1400" dirty="0"/>
              <a:t> .J</a:t>
            </a:r>
          </a:p>
          <a:p>
            <a:r>
              <a:rPr lang="fr-FR" sz="1400" dirty="0"/>
              <a:t>Guide de gestion des équipements de contrôle de mesure et d’essais</a:t>
            </a:r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3DB93EA5-4B68-DB31-E4BD-520BE7E859BD}"/>
              </a:ext>
            </a:extLst>
          </p:cNvPr>
          <p:cNvSpPr txBox="1">
            <a:spLocks/>
          </p:cNvSpPr>
          <p:nvPr/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189">
              <a:defRPr/>
            </a:pPr>
            <a:fld id="{D57F1E4F-1CFF-5643-939E-217C01CDF565}" type="slidenum">
              <a:rPr lang="en-US" sz="2000">
                <a:solidFill>
                  <a:srgbClr val="FEFFFF"/>
                </a:solidFill>
              </a:rPr>
              <a:pPr algn="r" defTabSz="457189">
                <a:defRPr/>
              </a:pPr>
              <a:t>9</a:t>
            </a:fld>
            <a:endParaRPr lang="en-US" sz="2000" dirty="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7414</TotalTime>
  <Words>874</Words>
  <Application>Microsoft Office PowerPoint</Application>
  <PresentationFormat>Grand écran</PresentationFormat>
  <Paragraphs>154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Wingdings 3</vt:lpstr>
      <vt:lpstr>Brin</vt:lpstr>
      <vt:lpstr>Conception personnalisée</vt:lpstr>
      <vt:lpstr>Guide de gestion des équipements de contrôle de mesure et d’essais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de gestion des équipements de contrôle de mesure et d’ essais</dc:title>
  <dc:creator>Utilisateur</dc:creator>
  <cp:lastModifiedBy>Utilisateur</cp:lastModifiedBy>
  <cp:revision>334</cp:revision>
  <dcterms:created xsi:type="dcterms:W3CDTF">2023-02-01T18:19:21Z</dcterms:created>
  <dcterms:modified xsi:type="dcterms:W3CDTF">2023-04-14T14:33:20Z</dcterms:modified>
</cp:coreProperties>
</file>